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57" r:id="rId2"/>
    <p:sldId id="258" r:id="rId3"/>
    <p:sldId id="259" r:id="rId4"/>
    <p:sldId id="272" r:id="rId5"/>
    <p:sldId id="273" r:id="rId6"/>
    <p:sldId id="285" r:id="rId7"/>
    <p:sldId id="291" r:id="rId8"/>
    <p:sldId id="287" r:id="rId9"/>
    <p:sldId id="297" r:id="rId10"/>
    <p:sldId id="298" r:id="rId11"/>
    <p:sldId id="299" r:id="rId12"/>
    <p:sldId id="301" r:id="rId13"/>
    <p:sldId id="300" r:id="rId14"/>
    <p:sldId id="302" r:id="rId15"/>
    <p:sldId id="303" r:id="rId16"/>
    <p:sldId id="292" r:id="rId17"/>
    <p:sldId id="268" r:id="rId18"/>
    <p:sldId id="289" r:id="rId19"/>
    <p:sldId id="305" r:id="rId20"/>
    <p:sldId id="256" r:id="rId21"/>
    <p:sldId id="304" r:id="rId22"/>
    <p:sldId id="294" r:id="rId23"/>
    <p:sldId id="295" r:id="rId24"/>
    <p:sldId id="288" r:id="rId25"/>
    <p:sldId id="296" r:id="rId26"/>
    <p:sldId id="265" r:id="rId27"/>
  </p:sldIdLst>
  <p:sldSz cx="12192000" cy="6858000"/>
  <p:notesSz cx="7104063" cy="10234613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0070C0"/>
    <a:srgbClr val="00B0F0"/>
    <a:srgbClr val="C55A11"/>
    <a:srgbClr val="F2A46E"/>
    <a:srgbClr val="F4B184"/>
    <a:srgbClr val="9DCA7C"/>
    <a:srgbClr val="5B9BD5"/>
    <a:srgbClr val="00B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19" autoAdjust="0"/>
    <p:restoredTop sz="94660"/>
  </p:normalViewPr>
  <p:slideViewPr>
    <p:cSldViewPr snapToGrid="0">
      <p:cViewPr varScale="1">
        <p:scale>
          <a:sx n="96" d="100"/>
          <a:sy n="96" d="100"/>
        </p:scale>
        <p:origin x="356" y="5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1B76C6-26F6-466A-9E83-DD2033EBC4AF}" type="datetimeFigureOut">
              <a:rPr lang="zh-CN" altLang="en-US" smtClean="0"/>
              <a:t>2025/5/19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F090CB-25E5-4126-9D2C-DBCBB39D54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49348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090CB-25E5-4126-9D2C-DBCBB39D54C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04226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51B2C6-2550-33E9-F362-B8BA28EFBD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ACA3083-052E-C02C-F1C4-C6513FB5BC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1877F98-4DA8-F917-E274-FF68AC0BEC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2582972-6AC9-9B37-6283-A42A047445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090CB-25E5-4126-9D2C-DBCBB39D54C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01855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787BD4-EA51-75F5-8225-56A1B0B274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39B6FF0-DC7A-89DB-A002-0EF9C7C3FA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9D7D542-ECF6-6932-F7EA-C40E0E8BC4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19C745-E31E-154A-B3F1-BE72FE60FB8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090CB-25E5-4126-9D2C-DBCBB39D54C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72994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3AB749-EC1B-28CE-2EF9-1116CCDEC7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AB7B27D-2500-8A28-4C7B-2BE7FFFD77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622D87B-2956-F7B8-68EE-0FF3CA54F8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A14403F-0034-005B-6DC0-ADE51EDA9AA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090CB-25E5-4126-9D2C-DBCBB39D54C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80141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01181F-7074-16E4-A2BE-CDDBF8F572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25CA4EE-4F35-1F3C-E2A8-2FC9869AB2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4A9738F-C71A-127E-7A9A-41371EFF38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E584914-1874-30F9-1271-B4096DE156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090CB-25E5-4126-9D2C-DBCBB39D54C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55248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0D480C-5705-D9EB-1AD0-AD72EDF98E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EC97841-6FBF-7462-68C4-9D3DD1C87E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3913834-7C29-B36C-9CF7-AE0628BB1D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A59A8C-7483-FF88-658E-26B8B9A5EE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090CB-25E5-4126-9D2C-DBCBB39D54C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16124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D4C92D-A6DE-41E3-BA6B-288218AB31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5AA4477-8665-F4A0-9355-C34063F085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104D5D0-A75E-3A1D-43D2-09D3196E76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937F5D3-587D-05B1-64AB-FD091BB2177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090CB-25E5-4126-9D2C-DBCBB39D54C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03916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DB685E-11DF-03E3-5EE4-18AE50F7EB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B7EA877-06CB-4BFD-06A0-5926D91BDF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AC19895-422F-4165-52D8-6512F0DEE6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B792D2A-0182-90D5-4651-34F574FF207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090CB-25E5-4126-9D2C-DBCBB39D54C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01140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090CB-25E5-4126-9D2C-DBCBB39D54C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04602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1B2632-3D54-3A5A-4C96-53514D9F70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EF59C42-590D-E86C-DCBB-61CAE2A9BB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0DF94E7-7602-12BD-498D-37775B7DCA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769333-D176-BD22-501F-BF5E29BCFD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090CB-25E5-4126-9D2C-DBCBB39D54C1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46977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090CB-25E5-4126-9D2C-DBCBB39D54C1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37961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090CB-25E5-4126-9D2C-DBCBB39D54C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65765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090CB-25E5-4126-9D2C-DBCBB39D54C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96001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090CB-25E5-4126-9D2C-DBCBB39D54C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7433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090CB-25E5-4126-9D2C-DBCBB39D54C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696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090CB-25E5-4126-9D2C-DBCBB39D54C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1505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AD7DC3-55EC-27B5-E373-E160B47400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2C4EFC2-F9AE-DD90-E73C-F6FD3EC541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3345C63-99A0-E413-BF97-03FFDCDE4A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0AAB1DA-99D0-DDEA-A065-174A79041F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090CB-25E5-4126-9D2C-DBCBB39D54C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52295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090CB-25E5-4126-9D2C-DBCBB39D54C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87324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BF78B6-83E2-037E-00A5-9FAEA52B64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639F731-F35D-4D6E-62D1-C1D7893979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B30C774-85F7-EFA6-733B-2461DA395D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1F6D1D3-7B50-11AF-3D47-9DC0205745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F090CB-25E5-4126-9D2C-DBCBB39D54C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8267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ibaotu.com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E7E008-2E0F-89B1-BAA2-BEC987A648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EC38CB1-BE3E-A34F-F791-4E04FE9EEF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E768F6-BEEF-005B-7791-341C9629D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A9D12-4C14-46DA-92DF-8F667A806499}" type="datetimeFigureOut">
              <a:rPr lang="zh-CN" altLang="en-US" smtClean="0"/>
              <a:t>2025/5/19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642743-0297-53E6-E832-79EE44F1A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40290D-B35B-9EA1-E28D-E6269CD5E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21C8-D71F-4F9E-BFCC-5927B220F8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1322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ibaotu.com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ESP32 Wi-Fi &amp; 蓝牙 SoC | 乐鑫科技">
            <a:extLst>
              <a:ext uri="{FF2B5EF4-FFF2-40B4-BE49-F238E27FC236}">
                <a16:creationId xmlns:a16="http://schemas.microsoft.com/office/drawing/2014/main" id="{80E619A6-972C-2E66-093A-066F8C4ACE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08301"/>
            <a:ext cx="12192000" cy="4233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组合 6"/>
          <p:cNvGrpSpPr/>
          <p:nvPr/>
        </p:nvGrpSpPr>
        <p:grpSpPr>
          <a:xfrm>
            <a:off x="0" y="1549807"/>
            <a:ext cx="12236450" cy="2702138"/>
            <a:chOff x="-35" y="3414"/>
            <a:chExt cx="19270" cy="3972"/>
          </a:xfrm>
        </p:grpSpPr>
        <p:sp>
          <p:nvSpPr>
            <p:cNvPr id="39" name="矩形 38"/>
            <p:cNvSpPr/>
            <p:nvPr/>
          </p:nvSpPr>
          <p:spPr>
            <a:xfrm>
              <a:off x="-35" y="3416"/>
              <a:ext cx="19270" cy="3969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Rectangle 8"/>
            <p:cNvSpPr/>
            <p:nvPr/>
          </p:nvSpPr>
          <p:spPr bwMode="auto">
            <a:xfrm>
              <a:off x="-35" y="3416"/>
              <a:ext cx="271" cy="3970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" name="Rectangle 8"/>
            <p:cNvSpPr/>
            <p:nvPr/>
          </p:nvSpPr>
          <p:spPr bwMode="auto">
            <a:xfrm>
              <a:off x="18964" y="3414"/>
              <a:ext cx="271" cy="3970"/>
            </a:xfrm>
            <a:prstGeom prst="rect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263229" y="1709024"/>
            <a:ext cx="11709991" cy="258532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Dormitory intelligent switch light</a:t>
            </a:r>
          </a:p>
          <a:p>
            <a:pPr algn="ctr"/>
            <a:r>
              <a:rPr lang="en-US" altLang="zh-CN" sz="54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System based on snap finger response</a:t>
            </a:r>
            <a:endParaRPr lang="zh-CN" altLang="en-US" sz="54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sp>
        <p:nvSpPr>
          <p:cNvPr id="131" name="文本框 130"/>
          <p:cNvSpPr txBox="1"/>
          <p:nvPr/>
        </p:nvSpPr>
        <p:spPr>
          <a:xfrm>
            <a:off x="1849437" y="5400718"/>
            <a:ext cx="8493125" cy="52597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90000"/>
              </a:lnSpc>
            </a:pPr>
            <a:r>
              <a:rPr lang="en-US" altLang="zh-CN" dirty="0">
                <a:solidFill>
                  <a:srgbClr val="F2A46E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GROUP MAMBER:  </a:t>
            </a:r>
            <a:r>
              <a:rPr lang="zh-CN" altLang="en-US" dirty="0">
                <a:solidFill>
                  <a:srgbClr val="F2A46E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李和沛，翁浩，黄一航，王子鑫</a:t>
            </a:r>
            <a:endParaRPr lang="zh-CN" altLang="en-US" sz="4400" dirty="0">
              <a:solidFill>
                <a:srgbClr val="F2A46E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8E11D1-2008-E67A-8323-7A5CC2E1D1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72DD7E5E-C0C5-2AAE-47DF-74CEC80E4C70}"/>
              </a:ext>
            </a:extLst>
          </p:cNvPr>
          <p:cNvCxnSpPr/>
          <p:nvPr/>
        </p:nvCxnSpPr>
        <p:spPr>
          <a:xfrm>
            <a:off x="158262" y="1072662"/>
            <a:ext cx="118872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CAD86917-A9A4-A8FE-66DF-109788D2DF08}"/>
              </a:ext>
            </a:extLst>
          </p:cNvPr>
          <p:cNvSpPr txBox="1"/>
          <p:nvPr/>
        </p:nvSpPr>
        <p:spPr>
          <a:xfrm>
            <a:off x="158262" y="157749"/>
            <a:ext cx="11709991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In host computer</a:t>
            </a:r>
            <a:endParaRPr lang="zh-CN" altLang="en-US" sz="48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BB141D3-F9F6-2E7E-6BD6-5128330C49A6}"/>
              </a:ext>
            </a:extLst>
          </p:cNvPr>
          <p:cNvSpPr/>
          <p:nvPr/>
        </p:nvSpPr>
        <p:spPr>
          <a:xfrm>
            <a:off x="880533" y="1646064"/>
            <a:ext cx="3208294" cy="4289389"/>
          </a:xfrm>
          <a:prstGeom prst="rect">
            <a:avLst/>
          </a:prstGeom>
          <a:solidFill>
            <a:srgbClr val="0070C0">
              <a:alpha val="1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2D913F3-C4F6-8E8C-BB4E-DD40BA934C66}"/>
              </a:ext>
            </a:extLst>
          </p:cNvPr>
          <p:cNvSpPr/>
          <p:nvPr/>
        </p:nvSpPr>
        <p:spPr>
          <a:xfrm>
            <a:off x="1094777" y="1829537"/>
            <a:ext cx="1301262" cy="8974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err="1">
                <a:solidFill>
                  <a:srgbClr val="0070C0"/>
                </a:solidFill>
              </a:rPr>
              <a:t>Pyaudio</a:t>
            </a:r>
            <a:endParaRPr lang="zh-CN" altLang="en-US" sz="2400" b="1" dirty="0">
              <a:solidFill>
                <a:srgbClr val="0070C0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8AA551-DB73-2CDB-ECDA-13A48E6C9752}"/>
              </a:ext>
            </a:extLst>
          </p:cNvPr>
          <p:cNvSpPr/>
          <p:nvPr/>
        </p:nvSpPr>
        <p:spPr>
          <a:xfrm>
            <a:off x="1145678" y="3342022"/>
            <a:ext cx="2751991" cy="8974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rgbClr val="0070C0"/>
                </a:solidFill>
              </a:rPr>
              <a:t>Recognition Network</a:t>
            </a:r>
            <a:endParaRPr lang="zh-CN" altLang="en-US" sz="2400" b="1" dirty="0">
              <a:solidFill>
                <a:srgbClr val="0070C0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8FB9E05-C176-689D-CA6F-F6B15521C9DE}"/>
              </a:ext>
            </a:extLst>
          </p:cNvPr>
          <p:cNvSpPr/>
          <p:nvPr/>
        </p:nvSpPr>
        <p:spPr>
          <a:xfrm>
            <a:off x="2596407" y="4630355"/>
            <a:ext cx="1301262" cy="8974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rgbClr val="0070C0"/>
                </a:solidFill>
              </a:rPr>
              <a:t>Bleak</a:t>
            </a:r>
            <a:endParaRPr lang="zh-CN" altLang="en-US" sz="2400" b="1" dirty="0">
              <a:solidFill>
                <a:srgbClr val="0070C0"/>
              </a:solidFill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769EACA5-DAC5-6576-96FA-CEB1EE186E0D}"/>
              </a:ext>
            </a:extLst>
          </p:cNvPr>
          <p:cNvCxnSpPr>
            <a:cxnSpLocks/>
          </p:cNvCxnSpPr>
          <p:nvPr/>
        </p:nvCxnSpPr>
        <p:spPr>
          <a:xfrm>
            <a:off x="1849414" y="2817995"/>
            <a:ext cx="465215" cy="44026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6BD047DB-2283-640C-D5A9-641D4CD317B3}"/>
              </a:ext>
            </a:extLst>
          </p:cNvPr>
          <p:cNvCxnSpPr>
            <a:cxnSpLocks/>
          </p:cNvCxnSpPr>
          <p:nvPr/>
        </p:nvCxnSpPr>
        <p:spPr>
          <a:xfrm>
            <a:off x="3051229" y="4323254"/>
            <a:ext cx="372533" cy="2666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9A060F62-4E36-830C-B3B6-DD8A6309CE41}"/>
              </a:ext>
            </a:extLst>
          </p:cNvPr>
          <p:cNvSpPr txBox="1"/>
          <p:nvPr/>
        </p:nvSpPr>
        <p:spPr>
          <a:xfrm>
            <a:off x="4866550" y="1512928"/>
            <a:ext cx="6358823" cy="4492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b="1" dirty="0" err="1">
                <a:solidFill>
                  <a:srgbClr val="ED7D31"/>
                </a:solidFill>
                <a:latin typeface="Lora" panose="02000503000000020004" charset="0"/>
                <a:ea typeface="华文细黑" panose="02010600040101010101" charset="-122"/>
                <a:sym typeface="+mn-ea"/>
              </a:rPr>
              <a:t>Pyaudio</a:t>
            </a:r>
            <a:r>
              <a:rPr lang="en-US" altLang="zh-CN" sz="2400" b="1" dirty="0">
                <a:solidFill>
                  <a:srgbClr val="ED7D31"/>
                </a:solidFill>
                <a:latin typeface="Lora" panose="02000503000000020004" charset="0"/>
                <a:ea typeface="华文细黑" panose="02010600040101010101" charset="-122"/>
                <a:sym typeface="+mn-ea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rgbClr val="ED7D31"/>
                </a:solidFill>
                <a:latin typeface="Lora" panose="02000503000000020004" charset="0"/>
                <a:ea typeface="华文细黑" panose="02010600040101010101" charset="-122"/>
                <a:sym typeface="+mn-ea"/>
              </a:rPr>
              <a:t>A python library which can record audio in the environment</a:t>
            </a:r>
          </a:p>
          <a:p>
            <a:pPr>
              <a:lnSpc>
                <a:spcPct val="120000"/>
              </a:lnSpc>
            </a:pPr>
            <a:endParaRPr lang="en-US" altLang="zh-CN" sz="2400" b="1" dirty="0">
              <a:solidFill>
                <a:srgbClr val="ED7D31"/>
              </a:solidFill>
              <a:latin typeface="Lora" panose="02000503000000020004" charset="0"/>
              <a:ea typeface="华文细黑" panose="0201060004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rgbClr val="ED7D31"/>
                </a:solidFill>
                <a:latin typeface="Lora" panose="02000503000000020004" charset="0"/>
                <a:ea typeface="华文细黑" panose="02010600040101010101" charset="-122"/>
                <a:sym typeface="+mn-ea"/>
              </a:rPr>
              <a:t>Recognition Network:</a:t>
            </a:r>
          </a:p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rgbClr val="ED7D31"/>
                </a:solidFill>
                <a:latin typeface="Lora" panose="02000503000000020004" charset="0"/>
                <a:ea typeface="华文细黑" panose="02010600040101010101" charset="-122"/>
                <a:sym typeface="+mn-ea"/>
              </a:rPr>
              <a:t>Serial networks which can recognize whether the input audio is a snap or not</a:t>
            </a:r>
          </a:p>
          <a:p>
            <a:pPr>
              <a:lnSpc>
                <a:spcPct val="120000"/>
              </a:lnSpc>
            </a:pPr>
            <a:endParaRPr lang="en-US" altLang="zh-CN" sz="2400" b="1" dirty="0">
              <a:solidFill>
                <a:srgbClr val="ED7D31"/>
              </a:solidFill>
              <a:latin typeface="Lora" panose="02000503000000020004" charset="0"/>
              <a:ea typeface="华文细黑" panose="0201060004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rgbClr val="ED7D31"/>
                </a:solidFill>
                <a:latin typeface="Lora" panose="02000503000000020004" charset="0"/>
                <a:ea typeface="华文细黑" panose="02010600040101010101" charset="-122"/>
                <a:sym typeface="+mn-ea"/>
              </a:rPr>
              <a:t>Bleak:</a:t>
            </a:r>
          </a:p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rgbClr val="ED7D31"/>
                </a:solidFill>
                <a:latin typeface="Lora" panose="02000503000000020004" charset="0"/>
                <a:ea typeface="华文细黑" panose="02010600040101010101" charset="-122"/>
                <a:sym typeface="+mn-ea"/>
              </a:rPr>
              <a:t>A python library to send Bluetooth signals</a:t>
            </a:r>
            <a:endParaRPr lang="zh-CN" altLang="en-US" sz="2400" b="1" dirty="0">
              <a:solidFill>
                <a:srgbClr val="ED7D31"/>
              </a:solidFill>
              <a:latin typeface="Lora" panose="02000503000000020004" charset="0"/>
              <a:ea typeface="华文细黑" panose="02010600040101010101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71968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C04EF0-A022-4102-699A-E4E110EC45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1DB608C-11A5-2F57-42E0-BAA4827BC92E}"/>
              </a:ext>
            </a:extLst>
          </p:cNvPr>
          <p:cNvCxnSpPr/>
          <p:nvPr/>
        </p:nvCxnSpPr>
        <p:spPr>
          <a:xfrm>
            <a:off x="158262" y="1072662"/>
            <a:ext cx="118872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15A9CD49-2E9D-BD14-9D66-01E05473B349}"/>
              </a:ext>
            </a:extLst>
          </p:cNvPr>
          <p:cNvSpPr txBox="1"/>
          <p:nvPr/>
        </p:nvSpPr>
        <p:spPr>
          <a:xfrm>
            <a:off x="158262" y="157749"/>
            <a:ext cx="11709991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In host computer</a:t>
            </a:r>
            <a:endParaRPr lang="zh-CN" altLang="en-US" sz="48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sp>
        <p:nvSpPr>
          <p:cNvPr id="18" name="矩形: 圆顶角 17">
            <a:extLst>
              <a:ext uri="{FF2B5EF4-FFF2-40B4-BE49-F238E27FC236}">
                <a16:creationId xmlns:a16="http://schemas.microsoft.com/office/drawing/2014/main" id="{20A80817-9F9B-D527-A6A0-3585AFCE0351}"/>
              </a:ext>
            </a:extLst>
          </p:cNvPr>
          <p:cNvSpPr/>
          <p:nvPr/>
        </p:nvSpPr>
        <p:spPr>
          <a:xfrm>
            <a:off x="1209055" y="2070899"/>
            <a:ext cx="1671932" cy="1194657"/>
          </a:xfrm>
          <a:prstGeom prst="round2SameRect">
            <a:avLst>
              <a:gd name="adj1" fmla="val 8000"/>
              <a:gd name="adj2" fmla="val 0"/>
            </a:avLst>
          </a:prstGeom>
          <a:blipFill dpi="0" rotWithShape="1">
            <a:blip r:embed="rId3"/>
            <a:srcRect/>
            <a:stretch>
              <a:fillRect/>
            </a:stretch>
          </a:blipFill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A227C300-72BB-0EC4-214C-D93C832581B7}"/>
              </a:ext>
            </a:extLst>
          </p:cNvPr>
          <p:cNvGrpSpPr/>
          <p:nvPr/>
        </p:nvGrpSpPr>
        <p:grpSpPr>
          <a:xfrm>
            <a:off x="1205757" y="3265556"/>
            <a:ext cx="1671932" cy="528408"/>
            <a:chOff x="-90023" y="3119214"/>
            <a:chExt cx="2468244" cy="761612"/>
          </a:xfrm>
          <a:solidFill>
            <a:srgbClr val="ED7D31"/>
          </a:solidFill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F9F36B8A-79C4-6B31-94D0-52378A8DBAF1}"/>
                </a:ext>
              </a:extLst>
            </p:cNvPr>
            <p:cNvSpPr/>
            <p:nvPr/>
          </p:nvSpPr>
          <p:spPr>
            <a:xfrm>
              <a:off x="5493" y="3119214"/>
              <a:ext cx="2372728" cy="761612"/>
            </a:xfrm>
            <a:prstGeom prst="rect">
              <a:avLst/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63247C3B-4864-DA9F-3834-58FB8C355BE2}"/>
                </a:ext>
              </a:extLst>
            </p:cNvPr>
            <p:cNvSpPr txBox="1"/>
            <p:nvPr/>
          </p:nvSpPr>
          <p:spPr>
            <a:xfrm>
              <a:off x="-90023" y="3119214"/>
              <a:ext cx="2468244" cy="761612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9070" tIns="0" rIns="59690" bIns="0" numCol="1" spcCol="1270" anchor="ctr" anchorCtr="0">
              <a:noAutofit/>
            </a:bodyPr>
            <a:lstStyle/>
            <a:p>
              <a:pPr marL="0" lvl="0" indent="0" defTabSz="2089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dirty="0"/>
                <a:t>     Record</a:t>
              </a:r>
              <a:endParaRPr lang="zh-CN" altLang="en-US" sz="2000" kern="1200" dirty="0"/>
            </a:p>
          </p:txBody>
        </p:sp>
      </p:grpSp>
      <p:sp>
        <p:nvSpPr>
          <p:cNvPr id="38" name="箭头: V 形 37">
            <a:extLst>
              <a:ext uri="{FF2B5EF4-FFF2-40B4-BE49-F238E27FC236}">
                <a16:creationId xmlns:a16="http://schemas.microsoft.com/office/drawing/2014/main" id="{8513149E-CFFA-AD7B-DDF8-96BD2DAB0FF8}"/>
              </a:ext>
            </a:extLst>
          </p:cNvPr>
          <p:cNvSpPr/>
          <p:nvPr/>
        </p:nvSpPr>
        <p:spPr>
          <a:xfrm rot="2024844">
            <a:off x="3135500" y="4239628"/>
            <a:ext cx="1934604" cy="383365"/>
          </a:xfrm>
          <a:prstGeom prst="chevron">
            <a:avLst/>
          </a:prstGeom>
          <a:solidFill>
            <a:srgbClr val="F4B184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BDC770AB-6887-A5CA-A476-8F7914B3434C}"/>
              </a:ext>
            </a:extLst>
          </p:cNvPr>
          <p:cNvSpPr txBox="1"/>
          <p:nvPr/>
        </p:nvSpPr>
        <p:spPr>
          <a:xfrm>
            <a:off x="486607" y="1489568"/>
            <a:ext cx="3110232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Record once a second</a:t>
            </a:r>
            <a:endParaRPr lang="zh-CN" altLang="en-US" sz="20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49D6A144-4881-96F5-06C0-685AA5A83110}"/>
              </a:ext>
            </a:extLst>
          </p:cNvPr>
          <p:cNvSpPr txBox="1"/>
          <p:nvPr/>
        </p:nvSpPr>
        <p:spPr>
          <a:xfrm>
            <a:off x="1909711" y="4660546"/>
            <a:ext cx="2948104" cy="70788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Check </a:t>
            </a:r>
          </a:p>
          <a:p>
            <a:pPr algn="ctr"/>
            <a:r>
              <a:rPr lang="en-US" altLang="zh-CN" sz="20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conditions</a:t>
            </a:r>
            <a:endParaRPr lang="zh-CN" altLang="en-US" sz="20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sp>
        <p:nvSpPr>
          <p:cNvPr id="47" name="矩形: 圆顶角 46">
            <a:extLst>
              <a:ext uri="{FF2B5EF4-FFF2-40B4-BE49-F238E27FC236}">
                <a16:creationId xmlns:a16="http://schemas.microsoft.com/office/drawing/2014/main" id="{FC0FC405-243D-902A-581C-D177F55AB8A3}"/>
              </a:ext>
            </a:extLst>
          </p:cNvPr>
          <p:cNvSpPr/>
          <p:nvPr/>
        </p:nvSpPr>
        <p:spPr>
          <a:xfrm>
            <a:off x="9249611" y="2070899"/>
            <a:ext cx="1671932" cy="1194657"/>
          </a:xfrm>
          <a:prstGeom prst="round2SameRect">
            <a:avLst>
              <a:gd name="adj1" fmla="val 8000"/>
              <a:gd name="adj2" fmla="val 0"/>
            </a:avLst>
          </a:prstGeom>
          <a:blipFill dpi="0" rotWithShape="1">
            <a:blip r:embed="rId4"/>
            <a:srcRect/>
            <a:stretch>
              <a:fillRect/>
            </a:stretch>
          </a:blipFill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zh-CN" altLang="en-US"/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F47BA486-F6A7-875E-1F35-FDC8FE237428}"/>
              </a:ext>
            </a:extLst>
          </p:cNvPr>
          <p:cNvGrpSpPr/>
          <p:nvPr/>
        </p:nvGrpSpPr>
        <p:grpSpPr>
          <a:xfrm>
            <a:off x="9246313" y="3265556"/>
            <a:ext cx="1671932" cy="528408"/>
            <a:chOff x="-90023" y="3119214"/>
            <a:chExt cx="2468244" cy="761612"/>
          </a:xfrm>
          <a:solidFill>
            <a:srgbClr val="ED7D31"/>
          </a:solidFill>
        </p:grpSpPr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8592E195-001E-9B27-7BD6-3672095BCBCD}"/>
                </a:ext>
              </a:extLst>
            </p:cNvPr>
            <p:cNvSpPr/>
            <p:nvPr/>
          </p:nvSpPr>
          <p:spPr>
            <a:xfrm>
              <a:off x="5493" y="3119214"/>
              <a:ext cx="2372728" cy="761612"/>
            </a:xfrm>
            <a:prstGeom prst="rect">
              <a:avLst/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290FE1D4-5A4B-040D-AB30-F1FC4EDB4424}"/>
                </a:ext>
              </a:extLst>
            </p:cNvPr>
            <p:cNvSpPr txBox="1"/>
            <p:nvPr/>
          </p:nvSpPr>
          <p:spPr>
            <a:xfrm>
              <a:off x="-90023" y="3119214"/>
              <a:ext cx="2468244" cy="761612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9070" tIns="0" rIns="59690" bIns="0" numCol="1" spcCol="1270" anchor="ctr" anchorCtr="0">
              <a:noAutofit/>
            </a:bodyPr>
            <a:lstStyle/>
            <a:p>
              <a:pPr marL="0" lvl="0" indent="0" defTabSz="2089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dirty="0"/>
                <a:t>   Bluetooth</a:t>
              </a:r>
              <a:endParaRPr lang="zh-CN" altLang="en-US" sz="2000" kern="1200" dirty="0"/>
            </a:p>
          </p:txBody>
        </p:sp>
      </p:grpSp>
      <p:sp>
        <p:nvSpPr>
          <p:cNvPr id="55" name="矩形: 圆顶角 54">
            <a:extLst>
              <a:ext uri="{FF2B5EF4-FFF2-40B4-BE49-F238E27FC236}">
                <a16:creationId xmlns:a16="http://schemas.microsoft.com/office/drawing/2014/main" id="{83871BD8-639C-4EF1-80CA-8A34B63ECEBB}"/>
              </a:ext>
            </a:extLst>
          </p:cNvPr>
          <p:cNvSpPr/>
          <p:nvPr/>
        </p:nvSpPr>
        <p:spPr>
          <a:xfrm>
            <a:off x="5411420" y="4058123"/>
            <a:ext cx="1671932" cy="1194657"/>
          </a:xfrm>
          <a:prstGeom prst="round2SameRect">
            <a:avLst>
              <a:gd name="adj1" fmla="val 8000"/>
              <a:gd name="adj2" fmla="val 0"/>
            </a:avLst>
          </a:prstGeom>
          <a:blipFill dpi="0" rotWithShape="1">
            <a:blip r:embed="rId5"/>
            <a:srcRect/>
            <a:stretch>
              <a:fillRect/>
            </a:stretch>
          </a:blipFill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zh-CN" altLang="en-US"/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CEBDAB9E-5CB4-4B76-EB16-E706D8F90020}"/>
              </a:ext>
            </a:extLst>
          </p:cNvPr>
          <p:cNvGrpSpPr/>
          <p:nvPr/>
        </p:nvGrpSpPr>
        <p:grpSpPr>
          <a:xfrm>
            <a:off x="5408122" y="5252780"/>
            <a:ext cx="1671932" cy="528408"/>
            <a:chOff x="-90023" y="3119214"/>
            <a:chExt cx="2468244" cy="761612"/>
          </a:xfrm>
          <a:solidFill>
            <a:srgbClr val="ED7D31"/>
          </a:solidFill>
        </p:grpSpPr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701A7016-124A-FE96-2E0A-8F8619C950C9}"/>
                </a:ext>
              </a:extLst>
            </p:cNvPr>
            <p:cNvSpPr/>
            <p:nvPr/>
          </p:nvSpPr>
          <p:spPr>
            <a:xfrm>
              <a:off x="5493" y="3119214"/>
              <a:ext cx="2372728" cy="761612"/>
            </a:xfrm>
            <a:prstGeom prst="rect">
              <a:avLst/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CB86607D-C477-CC53-F44D-3F29D296E5CA}"/>
                </a:ext>
              </a:extLst>
            </p:cNvPr>
            <p:cNvSpPr txBox="1"/>
            <p:nvPr/>
          </p:nvSpPr>
          <p:spPr>
            <a:xfrm>
              <a:off x="-90023" y="3119214"/>
              <a:ext cx="2468244" cy="761612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9070" tIns="0" rIns="59690" bIns="0" numCol="1" spcCol="1270" anchor="ctr" anchorCtr="0">
              <a:noAutofit/>
            </a:bodyPr>
            <a:lstStyle/>
            <a:p>
              <a:pPr marL="0" lvl="0" indent="0" defTabSz="2089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000" dirty="0"/>
                <a:t>     </a:t>
              </a:r>
              <a:r>
                <a:rPr lang="en-US" altLang="zh-CN" sz="2000" dirty="0" err="1"/>
                <a:t>IsSnap</a:t>
              </a:r>
              <a:endParaRPr lang="zh-CN" altLang="en-US" sz="2000" kern="1200" dirty="0"/>
            </a:p>
          </p:txBody>
        </p:sp>
      </p:grpSp>
      <p:sp>
        <p:nvSpPr>
          <p:cNvPr id="59" name="文本框 58">
            <a:extLst>
              <a:ext uri="{FF2B5EF4-FFF2-40B4-BE49-F238E27FC236}">
                <a16:creationId xmlns:a16="http://schemas.microsoft.com/office/drawing/2014/main" id="{92D08252-4121-ABB6-A9B0-F7F60D09D9DA}"/>
              </a:ext>
            </a:extLst>
          </p:cNvPr>
          <p:cNvSpPr txBox="1"/>
          <p:nvPr/>
        </p:nvSpPr>
        <p:spPr>
          <a:xfrm>
            <a:off x="4802386" y="3450587"/>
            <a:ext cx="2948104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Recognize Snaps</a:t>
            </a:r>
            <a:endParaRPr lang="zh-CN" altLang="en-US" sz="20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sp>
        <p:nvSpPr>
          <p:cNvPr id="60" name="箭头: V 形 59">
            <a:extLst>
              <a:ext uri="{FF2B5EF4-FFF2-40B4-BE49-F238E27FC236}">
                <a16:creationId xmlns:a16="http://schemas.microsoft.com/office/drawing/2014/main" id="{9931DD1D-0579-0638-D1D7-05F69AF96B61}"/>
              </a:ext>
            </a:extLst>
          </p:cNvPr>
          <p:cNvSpPr/>
          <p:nvPr/>
        </p:nvSpPr>
        <p:spPr>
          <a:xfrm rot="19462748">
            <a:off x="7336792" y="4217187"/>
            <a:ext cx="1934604" cy="383365"/>
          </a:xfrm>
          <a:prstGeom prst="chevron">
            <a:avLst/>
          </a:prstGeom>
          <a:solidFill>
            <a:srgbClr val="F4B184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71BB4335-AF2A-D6D7-F8D5-F122EA668192}"/>
              </a:ext>
            </a:extLst>
          </p:cNvPr>
          <p:cNvSpPr txBox="1"/>
          <p:nvPr/>
        </p:nvSpPr>
        <p:spPr>
          <a:xfrm>
            <a:off x="8640577" y="1513190"/>
            <a:ext cx="2948104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Send SWITCH Signals</a:t>
            </a:r>
            <a:endParaRPr lang="zh-CN" altLang="en-US" sz="20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5495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19E87B-8149-AB7D-FD22-2F245021E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C4F28F55-C9EC-2387-E612-51CF615A6317}"/>
              </a:ext>
            </a:extLst>
          </p:cNvPr>
          <p:cNvCxnSpPr/>
          <p:nvPr/>
        </p:nvCxnSpPr>
        <p:spPr>
          <a:xfrm>
            <a:off x="158262" y="1072662"/>
            <a:ext cx="118872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E7DB096E-8B8E-06E1-A593-189E30AA34D6}"/>
              </a:ext>
            </a:extLst>
          </p:cNvPr>
          <p:cNvSpPr txBox="1"/>
          <p:nvPr/>
        </p:nvSpPr>
        <p:spPr>
          <a:xfrm>
            <a:off x="158262" y="157749"/>
            <a:ext cx="11709991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4800" b="1" dirty="0" err="1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IsSnap</a:t>
            </a:r>
            <a:endParaRPr lang="zh-CN" altLang="en-US" sz="48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BBDAAEC-1530-F3DF-96FE-4DB01E0066D1}"/>
              </a:ext>
            </a:extLst>
          </p:cNvPr>
          <p:cNvSpPr/>
          <p:nvPr/>
        </p:nvSpPr>
        <p:spPr>
          <a:xfrm>
            <a:off x="3069165" y="1485878"/>
            <a:ext cx="2032000" cy="852576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Wav2Vec2Feature</a:t>
            </a:r>
          </a:p>
          <a:p>
            <a:pPr algn="ctr"/>
            <a:r>
              <a:rPr lang="en-US" altLang="zh-CN" dirty="0"/>
              <a:t>Extractor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FE48BC5-8676-C00E-0971-A932B877949C}"/>
              </a:ext>
            </a:extLst>
          </p:cNvPr>
          <p:cNvSpPr/>
          <p:nvPr/>
        </p:nvSpPr>
        <p:spPr>
          <a:xfrm>
            <a:off x="3069165" y="2985557"/>
            <a:ext cx="2032000" cy="901702"/>
          </a:xfrm>
          <a:prstGeom prst="rect">
            <a:avLst/>
          </a:prstGeom>
          <a:solidFill>
            <a:srgbClr val="ED7D31"/>
          </a:solidFill>
          <a:ln>
            <a:solidFill>
              <a:srgbClr val="ED7D3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WavLMForXVector</a:t>
            </a:r>
            <a:endParaRPr lang="zh-CN" altLang="en-US" dirty="0"/>
          </a:p>
        </p:txBody>
      </p:sp>
      <p:sp>
        <p:nvSpPr>
          <p:cNvPr id="6" name="菱形 5">
            <a:extLst>
              <a:ext uri="{FF2B5EF4-FFF2-40B4-BE49-F238E27FC236}">
                <a16:creationId xmlns:a16="http://schemas.microsoft.com/office/drawing/2014/main" id="{31416572-175D-F47F-830E-02DBBF723AFA}"/>
              </a:ext>
            </a:extLst>
          </p:cNvPr>
          <p:cNvSpPr/>
          <p:nvPr/>
        </p:nvSpPr>
        <p:spPr>
          <a:xfrm>
            <a:off x="7196667" y="3057523"/>
            <a:ext cx="2396067" cy="2396067"/>
          </a:xfrm>
          <a:prstGeom prst="diamond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Cosine</a:t>
            </a:r>
          </a:p>
          <a:p>
            <a:pPr algn="ctr"/>
            <a:r>
              <a:rPr lang="en-US" altLang="zh-CN" sz="2000" dirty="0"/>
              <a:t>Similarity</a:t>
            </a:r>
            <a:endParaRPr lang="zh-CN" altLang="en-US" sz="20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354E31D-0384-F948-AEEF-8D2B6D0C2BBA}"/>
              </a:ext>
            </a:extLst>
          </p:cNvPr>
          <p:cNvSpPr/>
          <p:nvPr/>
        </p:nvSpPr>
        <p:spPr>
          <a:xfrm>
            <a:off x="10536769" y="1445375"/>
            <a:ext cx="1210733" cy="400821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Result</a:t>
            </a:r>
            <a:endParaRPr lang="zh-CN" altLang="en-US" dirty="0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1FB05CEC-A3C0-3A50-E7BF-DBABC44817A2}"/>
              </a:ext>
            </a:extLst>
          </p:cNvPr>
          <p:cNvSpPr/>
          <p:nvPr/>
        </p:nvSpPr>
        <p:spPr>
          <a:xfrm>
            <a:off x="237067" y="1222134"/>
            <a:ext cx="2032000" cy="1380065"/>
          </a:xfrm>
          <a:prstGeom prst="roundRect">
            <a:avLst>
              <a:gd name="adj" fmla="val 38753"/>
            </a:avLst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Recorded</a:t>
            </a:r>
          </a:p>
          <a:p>
            <a:pPr algn="ctr"/>
            <a:r>
              <a:rPr lang="en-US" altLang="zh-CN" sz="2400" dirty="0"/>
              <a:t>Audio</a:t>
            </a:r>
            <a:endParaRPr lang="zh-CN" altLang="en-US" sz="2400" dirty="0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A935289C-D858-EE2A-5A20-BA0808DF65F1}"/>
              </a:ext>
            </a:extLst>
          </p:cNvPr>
          <p:cNvSpPr/>
          <p:nvPr/>
        </p:nvSpPr>
        <p:spPr>
          <a:xfrm>
            <a:off x="237067" y="4433356"/>
            <a:ext cx="2032000" cy="1380065"/>
          </a:xfrm>
          <a:prstGeom prst="roundRect">
            <a:avLst>
              <a:gd name="adj" fmla="val 38753"/>
            </a:avLst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Local Snap Sample</a:t>
            </a:r>
            <a:endParaRPr lang="zh-CN" altLang="en-US" sz="2400" dirty="0"/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1BACCB6A-FFD9-BF9A-5FDC-55E0C396B349}"/>
              </a:ext>
            </a:extLst>
          </p:cNvPr>
          <p:cNvCxnSpPr>
            <a:cxnSpLocks/>
          </p:cNvCxnSpPr>
          <p:nvPr/>
        </p:nvCxnSpPr>
        <p:spPr>
          <a:xfrm>
            <a:off x="2599266" y="5123388"/>
            <a:ext cx="5054601" cy="0"/>
          </a:xfrm>
          <a:prstGeom prst="straightConnector1">
            <a:avLst/>
          </a:prstGeom>
          <a:ln w="38100">
            <a:gradFill>
              <a:gsLst>
                <a:gs pos="31000">
                  <a:srgbClr val="0070C0"/>
                </a:gs>
                <a:gs pos="66000">
                  <a:srgbClr val="C55A11"/>
                </a:gs>
              </a:gsLst>
              <a:lin ang="0" scaled="0"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BB387D11-DFFF-57D0-4BBD-6BD7BA534409}"/>
              </a:ext>
            </a:extLst>
          </p:cNvPr>
          <p:cNvCxnSpPr>
            <a:cxnSpLocks/>
          </p:cNvCxnSpPr>
          <p:nvPr/>
        </p:nvCxnSpPr>
        <p:spPr>
          <a:xfrm>
            <a:off x="2404402" y="1912166"/>
            <a:ext cx="558931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4207BC03-2DF1-4A7F-C53B-00C904870F37}"/>
              </a:ext>
            </a:extLst>
          </p:cNvPr>
          <p:cNvCxnSpPr>
            <a:cxnSpLocks/>
          </p:cNvCxnSpPr>
          <p:nvPr/>
        </p:nvCxnSpPr>
        <p:spPr>
          <a:xfrm>
            <a:off x="4085165" y="2494248"/>
            <a:ext cx="0" cy="407392"/>
          </a:xfrm>
          <a:prstGeom prst="straightConnector1">
            <a:avLst/>
          </a:prstGeom>
          <a:ln w="38100">
            <a:gradFill>
              <a:gsLst>
                <a:gs pos="34000">
                  <a:srgbClr val="00B0F0"/>
                </a:gs>
                <a:gs pos="62000">
                  <a:srgbClr val="ED7D31"/>
                </a:gs>
              </a:gsLst>
              <a:lin ang="5400000" scaled="1"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82FC22FA-D1DF-6C7D-FEA0-26B088579810}"/>
              </a:ext>
            </a:extLst>
          </p:cNvPr>
          <p:cNvCxnSpPr>
            <a:cxnSpLocks/>
          </p:cNvCxnSpPr>
          <p:nvPr/>
        </p:nvCxnSpPr>
        <p:spPr>
          <a:xfrm>
            <a:off x="5291667" y="3446992"/>
            <a:ext cx="2362200" cy="0"/>
          </a:xfrm>
          <a:prstGeom prst="straightConnector1">
            <a:avLst/>
          </a:prstGeom>
          <a:ln w="38100">
            <a:solidFill>
              <a:srgbClr val="ED7D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CC6FCAF-5FF6-FB10-CBC8-66D2864DEDDB}"/>
              </a:ext>
            </a:extLst>
          </p:cNvPr>
          <p:cNvCxnSpPr>
            <a:cxnSpLocks/>
          </p:cNvCxnSpPr>
          <p:nvPr/>
        </p:nvCxnSpPr>
        <p:spPr>
          <a:xfrm>
            <a:off x="9761935" y="4259788"/>
            <a:ext cx="558931" cy="0"/>
          </a:xfrm>
          <a:prstGeom prst="straightConnector1">
            <a:avLst/>
          </a:prstGeom>
          <a:ln w="38100">
            <a:solidFill>
              <a:srgbClr val="C55A1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80C2FC74-8993-5B40-0D1C-9C812BCA7EEA}"/>
              </a:ext>
            </a:extLst>
          </p:cNvPr>
          <p:cNvCxnSpPr/>
          <p:nvPr/>
        </p:nvCxnSpPr>
        <p:spPr>
          <a:xfrm>
            <a:off x="158262" y="6186528"/>
            <a:ext cx="118872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407B9D11-94C2-EF56-5CBD-82181F1BE064}"/>
              </a:ext>
            </a:extLst>
          </p:cNvPr>
          <p:cNvSpPr txBox="1"/>
          <p:nvPr/>
        </p:nvSpPr>
        <p:spPr>
          <a:xfrm>
            <a:off x="113944" y="6261588"/>
            <a:ext cx="11633558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rgbClr val="F2A46E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Pretrained Model:  https://github.com/TheKOG/InfinityGauntlet </a:t>
            </a:r>
          </a:p>
        </p:txBody>
      </p:sp>
    </p:spTree>
    <p:extLst>
      <p:ext uri="{BB962C8B-B14F-4D97-AF65-F5344CB8AC3E}">
        <p14:creationId xmlns:p14="http://schemas.microsoft.com/office/powerpoint/2010/main" val="2259613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2F93CA-3097-56A9-4217-EB0CD0A9E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31425F1D-D9E1-ED87-5D38-8BAB7333D317}"/>
              </a:ext>
            </a:extLst>
          </p:cNvPr>
          <p:cNvCxnSpPr/>
          <p:nvPr/>
        </p:nvCxnSpPr>
        <p:spPr>
          <a:xfrm>
            <a:off x="158262" y="1072662"/>
            <a:ext cx="118872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61856F79-DD9A-A2F0-4EA1-1A8B7724294E}"/>
              </a:ext>
            </a:extLst>
          </p:cNvPr>
          <p:cNvSpPr txBox="1"/>
          <p:nvPr/>
        </p:nvSpPr>
        <p:spPr>
          <a:xfrm>
            <a:off x="158262" y="157749"/>
            <a:ext cx="11709991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4800" b="1" dirty="0" err="1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IsSnap</a:t>
            </a:r>
            <a:endParaRPr lang="zh-CN" altLang="en-US" sz="48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24E5AB6-A559-458F-C605-260266DB55EC}"/>
              </a:ext>
            </a:extLst>
          </p:cNvPr>
          <p:cNvSpPr/>
          <p:nvPr/>
        </p:nvSpPr>
        <p:spPr>
          <a:xfrm>
            <a:off x="3069165" y="1485878"/>
            <a:ext cx="2032000" cy="852576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Wav2Vec2Feature</a:t>
            </a:r>
          </a:p>
          <a:p>
            <a:pPr algn="ctr"/>
            <a:r>
              <a:rPr lang="en-US" altLang="zh-CN" dirty="0"/>
              <a:t>Extractor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CE3F094-75B8-C738-73B3-9439F4B4DFBD}"/>
              </a:ext>
            </a:extLst>
          </p:cNvPr>
          <p:cNvSpPr/>
          <p:nvPr/>
        </p:nvSpPr>
        <p:spPr>
          <a:xfrm>
            <a:off x="3069165" y="2985557"/>
            <a:ext cx="2032000" cy="901702"/>
          </a:xfrm>
          <a:prstGeom prst="rect">
            <a:avLst/>
          </a:prstGeom>
          <a:solidFill>
            <a:srgbClr val="ED7D31"/>
          </a:solidFill>
          <a:ln>
            <a:solidFill>
              <a:srgbClr val="ED7D3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WavLMForXVector</a:t>
            </a:r>
            <a:endParaRPr lang="zh-CN" altLang="en-US" dirty="0"/>
          </a:p>
        </p:txBody>
      </p:sp>
      <p:sp>
        <p:nvSpPr>
          <p:cNvPr id="6" name="菱形 5">
            <a:extLst>
              <a:ext uri="{FF2B5EF4-FFF2-40B4-BE49-F238E27FC236}">
                <a16:creationId xmlns:a16="http://schemas.microsoft.com/office/drawing/2014/main" id="{BE7AFDB0-70A7-E197-402B-6DEF414DD28C}"/>
              </a:ext>
            </a:extLst>
          </p:cNvPr>
          <p:cNvSpPr/>
          <p:nvPr/>
        </p:nvSpPr>
        <p:spPr>
          <a:xfrm>
            <a:off x="7196667" y="3057523"/>
            <a:ext cx="2396067" cy="2396067"/>
          </a:xfrm>
          <a:prstGeom prst="diamond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Cosine</a:t>
            </a:r>
          </a:p>
          <a:p>
            <a:pPr algn="ctr"/>
            <a:r>
              <a:rPr lang="en-US" altLang="zh-CN" sz="2000" dirty="0"/>
              <a:t>Similarity</a:t>
            </a:r>
            <a:endParaRPr lang="zh-CN" altLang="en-US" sz="20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F29ED81-0A94-F600-63FE-5432AB789F0D}"/>
              </a:ext>
            </a:extLst>
          </p:cNvPr>
          <p:cNvSpPr/>
          <p:nvPr/>
        </p:nvSpPr>
        <p:spPr>
          <a:xfrm>
            <a:off x="10536769" y="1445375"/>
            <a:ext cx="1210733" cy="400821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Result</a:t>
            </a:r>
            <a:endParaRPr lang="zh-CN" altLang="en-US" dirty="0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B753C6D4-D2A8-3B66-41A7-5B1E6CEEB3A1}"/>
              </a:ext>
            </a:extLst>
          </p:cNvPr>
          <p:cNvSpPr/>
          <p:nvPr/>
        </p:nvSpPr>
        <p:spPr>
          <a:xfrm>
            <a:off x="237067" y="1222134"/>
            <a:ext cx="2032000" cy="1380065"/>
          </a:xfrm>
          <a:prstGeom prst="roundRect">
            <a:avLst>
              <a:gd name="adj" fmla="val 38753"/>
            </a:avLst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Recorded</a:t>
            </a:r>
          </a:p>
          <a:p>
            <a:pPr algn="ctr"/>
            <a:r>
              <a:rPr lang="en-US" altLang="zh-CN" sz="2400" dirty="0"/>
              <a:t>Audio</a:t>
            </a:r>
            <a:endParaRPr lang="zh-CN" altLang="en-US" sz="2400" dirty="0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F05C5CC0-8500-9927-5D51-4409B877161B}"/>
              </a:ext>
            </a:extLst>
          </p:cNvPr>
          <p:cNvSpPr/>
          <p:nvPr/>
        </p:nvSpPr>
        <p:spPr>
          <a:xfrm>
            <a:off x="237067" y="4433356"/>
            <a:ext cx="2032000" cy="1380065"/>
          </a:xfrm>
          <a:prstGeom prst="roundRect">
            <a:avLst>
              <a:gd name="adj" fmla="val 38753"/>
            </a:avLst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Local Snap Sample</a:t>
            </a:r>
            <a:endParaRPr lang="zh-CN" altLang="en-US" sz="2400" dirty="0"/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8CF02FC3-F11E-9B1C-7A8B-661FF2C00958}"/>
              </a:ext>
            </a:extLst>
          </p:cNvPr>
          <p:cNvCxnSpPr>
            <a:cxnSpLocks/>
          </p:cNvCxnSpPr>
          <p:nvPr/>
        </p:nvCxnSpPr>
        <p:spPr>
          <a:xfrm>
            <a:off x="2599266" y="5123388"/>
            <a:ext cx="5054601" cy="0"/>
          </a:xfrm>
          <a:prstGeom prst="straightConnector1">
            <a:avLst/>
          </a:prstGeom>
          <a:ln w="38100">
            <a:gradFill>
              <a:gsLst>
                <a:gs pos="31000">
                  <a:srgbClr val="0070C0"/>
                </a:gs>
                <a:gs pos="66000">
                  <a:srgbClr val="C55A11"/>
                </a:gs>
              </a:gsLst>
              <a:lin ang="0" scaled="0"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546B311A-B38F-7BB1-AA54-7DB0831AA26A}"/>
              </a:ext>
            </a:extLst>
          </p:cNvPr>
          <p:cNvCxnSpPr>
            <a:cxnSpLocks/>
          </p:cNvCxnSpPr>
          <p:nvPr/>
        </p:nvCxnSpPr>
        <p:spPr>
          <a:xfrm>
            <a:off x="2404402" y="1912166"/>
            <a:ext cx="558931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CB7077EC-FF7D-5186-ACB1-BDB3E52C7D6A}"/>
              </a:ext>
            </a:extLst>
          </p:cNvPr>
          <p:cNvCxnSpPr>
            <a:cxnSpLocks/>
          </p:cNvCxnSpPr>
          <p:nvPr/>
        </p:nvCxnSpPr>
        <p:spPr>
          <a:xfrm>
            <a:off x="4085165" y="2494248"/>
            <a:ext cx="0" cy="407392"/>
          </a:xfrm>
          <a:prstGeom prst="straightConnector1">
            <a:avLst/>
          </a:prstGeom>
          <a:ln w="38100">
            <a:gradFill>
              <a:gsLst>
                <a:gs pos="34000">
                  <a:srgbClr val="00B0F0"/>
                </a:gs>
                <a:gs pos="62000">
                  <a:srgbClr val="ED7D31"/>
                </a:gs>
              </a:gsLst>
              <a:lin ang="5400000" scaled="1"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C07D37CE-F487-C7BB-1EC4-F9E8BED27FAD}"/>
              </a:ext>
            </a:extLst>
          </p:cNvPr>
          <p:cNvCxnSpPr>
            <a:cxnSpLocks/>
          </p:cNvCxnSpPr>
          <p:nvPr/>
        </p:nvCxnSpPr>
        <p:spPr>
          <a:xfrm>
            <a:off x="5291667" y="3446992"/>
            <a:ext cx="2362200" cy="0"/>
          </a:xfrm>
          <a:prstGeom prst="straightConnector1">
            <a:avLst/>
          </a:prstGeom>
          <a:ln w="38100">
            <a:solidFill>
              <a:srgbClr val="ED7D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A8410A06-1C6C-8505-2E12-5B7DAC8245A7}"/>
              </a:ext>
            </a:extLst>
          </p:cNvPr>
          <p:cNvCxnSpPr>
            <a:cxnSpLocks/>
          </p:cNvCxnSpPr>
          <p:nvPr/>
        </p:nvCxnSpPr>
        <p:spPr>
          <a:xfrm>
            <a:off x="9761935" y="4259788"/>
            <a:ext cx="558931" cy="0"/>
          </a:xfrm>
          <a:prstGeom prst="straightConnector1">
            <a:avLst/>
          </a:prstGeom>
          <a:ln w="38100">
            <a:solidFill>
              <a:srgbClr val="C55A1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039DFA8A-713A-C364-7133-0E9E3EEB64C6}"/>
              </a:ext>
            </a:extLst>
          </p:cNvPr>
          <p:cNvCxnSpPr/>
          <p:nvPr/>
        </p:nvCxnSpPr>
        <p:spPr>
          <a:xfrm>
            <a:off x="158262" y="6186528"/>
            <a:ext cx="118872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5C6F13A3-4862-485C-089E-BF7DBAE1BC30}"/>
              </a:ext>
            </a:extLst>
          </p:cNvPr>
          <p:cNvSpPr txBox="1"/>
          <p:nvPr/>
        </p:nvSpPr>
        <p:spPr>
          <a:xfrm>
            <a:off x="113944" y="6261588"/>
            <a:ext cx="11633558" cy="476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rgbClr val="F2A46E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Pretrained Model:  https://github.com/TheKOG/InfinityGauntlet 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8D75F083-FDF8-79F1-2E0C-F809857681A8}"/>
              </a:ext>
            </a:extLst>
          </p:cNvPr>
          <p:cNvSpPr txBox="1"/>
          <p:nvPr/>
        </p:nvSpPr>
        <p:spPr>
          <a:xfrm>
            <a:off x="158262" y="2677258"/>
            <a:ext cx="2417588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0070C0"/>
                </a:solidFill>
                <a:latin typeface="Poppins SemiBold" panose="02000000000000000000" charset="0"/>
                <a:ea typeface="微软雅黑" panose="020B0503020204020204" charset="-122"/>
              </a:rPr>
              <a:t>Audio Waveform</a:t>
            </a:r>
            <a:endParaRPr lang="zh-CN" altLang="en-US" sz="2000" b="1" dirty="0">
              <a:solidFill>
                <a:srgbClr val="0070C0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52351DB2-D28B-467A-9D65-0F564D16DF26}"/>
              </a:ext>
            </a:extLst>
          </p:cNvPr>
          <p:cNvSpPr txBox="1"/>
          <p:nvPr/>
        </p:nvSpPr>
        <p:spPr>
          <a:xfrm>
            <a:off x="2484970" y="1080894"/>
            <a:ext cx="3462866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00B0F0"/>
                </a:solidFill>
                <a:latin typeface="Poppins SemiBold" panose="02000000000000000000" charset="0"/>
                <a:ea typeface="微软雅黑" panose="020B0503020204020204" charset="-122"/>
              </a:rPr>
              <a:t>Audio Feature Extraction</a:t>
            </a:r>
            <a:endParaRPr lang="zh-CN" altLang="en-US" sz="2000" b="1" dirty="0">
              <a:solidFill>
                <a:srgbClr val="00B0F0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3BB06A2B-8789-3E3E-462A-3ABC236A1F42}"/>
              </a:ext>
            </a:extLst>
          </p:cNvPr>
          <p:cNvSpPr txBox="1"/>
          <p:nvPr/>
        </p:nvSpPr>
        <p:spPr>
          <a:xfrm>
            <a:off x="2404402" y="3991654"/>
            <a:ext cx="3543434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Audio Feature Embedding</a:t>
            </a:r>
          </a:p>
        </p:txBody>
      </p:sp>
    </p:spTree>
    <p:extLst>
      <p:ext uri="{BB962C8B-B14F-4D97-AF65-F5344CB8AC3E}">
        <p14:creationId xmlns:p14="http://schemas.microsoft.com/office/powerpoint/2010/main" val="1326257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EEBE17-E14C-BB15-5719-F4A88249CD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D4A255CA-B0A6-E8CE-7D06-C01F4E02E92F}"/>
              </a:ext>
            </a:extLst>
          </p:cNvPr>
          <p:cNvCxnSpPr/>
          <p:nvPr/>
        </p:nvCxnSpPr>
        <p:spPr>
          <a:xfrm>
            <a:off x="158262" y="1072662"/>
            <a:ext cx="118872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A786CB7C-E7C8-B34A-1C99-75AE60EB35ED}"/>
              </a:ext>
            </a:extLst>
          </p:cNvPr>
          <p:cNvSpPr txBox="1"/>
          <p:nvPr/>
        </p:nvSpPr>
        <p:spPr>
          <a:xfrm>
            <a:off x="158262" y="157749"/>
            <a:ext cx="11709991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4800" b="1" dirty="0" err="1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IsSnap</a:t>
            </a:r>
            <a:endParaRPr lang="zh-CN" altLang="en-US" sz="48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pic>
        <p:nvPicPr>
          <p:cNvPr id="2" name="160095bd4672e7f8dd1da20781b8b11c">
            <a:hlinkClick r:id="" action="ppaction://media"/>
            <a:extLst>
              <a:ext uri="{FF2B5EF4-FFF2-40B4-BE49-F238E27FC236}">
                <a16:creationId xmlns:a16="http://schemas.microsoft.com/office/drawing/2014/main" id="{91DF90E6-1375-20A4-C286-524F6AED22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60873" b="-1"/>
          <a:stretch/>
        </p:blipFill>
        <p:spPr>
          <a:xfrm>
            <a:off x="2400540" y="1414093"/>
            <a:ext cx="7225434" cy="5026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59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3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B079EA-7F99-F92A-9943-A64749F41E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51DFD0A-F241-52E4-7875-AE5E5BCC69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092" y="1205013"/>
            <a:ext cx="7914286" cy="5495238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C0C34048-B9C6-23E0-387D-8FA694BA608E}"/>
              </a:ext>
            </a:extLst>
          </p:cNvPr>
          <p:cNvCxnSpPr/>
          <p:nvPr/>
        </p:nvCxnSpPr>
        <p:spPr>
          <a:xfrm>
            <a:off x="158262" y="1072662"/>
            <a:ext cx="118872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03E2EF20-3F7E-5443-F04C-2DAADC954821}"/>
              </a:ext>
            </a:extLst>
          </p:cNvPr>
          <p:cNvSpPr txBox="1"/>
          <p:nvPr/>
        </p:nvSpPr>
        <p:spPr>
          <a:xfrm>
            <a:off x="158262" y="157749"/>
            <a:ext cx="11709991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4800" b="1" dirty="0" err="1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IsSnap</a:t>
            </a:r>
            <a:endParaRPr lang="zh-CN" altLang="en-US" sz="48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60DA0D-388D-D93B-30EB-5B33FD7BE9A4}"/>
              </a:ext>
            </a:extLst>
          </p:cNvPr>
          <p:cNvSpPr txBox="1"/>
          <p:nvPr/>
        </p:nvSpPr>
        <p:spPr>
          <a:xfrm>
            <a:off x="8739706" y="2951946"/>
            <a:ext cx="3543434" cy="95410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Snap Score:</a:t>
            </a:r>
          </a:p>
          <a:p>
            <a:r>
              <a:rPr lang="en-US" altLang="zh-CN" sz="28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Tensor([0.9678])</a:t>
            </a: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6100B7D8-A8A3-23BF-7465-36C9FF0DE056}"/>
              </a:ext>
            </a:extLst>
          </p:cNvPr>
          <p:cNvCxnSpPr/>
          <p:nvPr/>
        </p:nvCxnSpPr>
        <p:spPr>
          <a:xfrm>
            <a:off x="5046453" y="3071004"/>
            <a:ext cx="3623095" cy="431320"/>
          </a:xfrm>
          <a:prstGeom prst="straightConnector1">
            <a:avLst/>
          </a:prstGeom>
          <a:ln w="57150">
            <a:solidFill>
              <a:srgbClr val="ED7D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5701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86562E-CE25-759B-7C80-0E0F8F25B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425DD53-B59F-F91D-C0EE-9EF8BE6D5693}"/>
              </a:ext>
            </a:extLst>
          </p:cNvPr>
          <p:cNvSpPr/>
          <p:nvPr/>
        </p:nvSpPr>
        <p:spPr>
          <a:xfrm>
            <a:off x="-12700" y="2700020"/>
            <a:ext cx="6103620" cy="3155950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32CC8165-3AD7-2AE7-0D51-7D5C703F5D9B}"/>
              </a:ext>
            </a:extLst>
          </p:cNvPr>
          <p:cNvGrpSpPr/>
          <p:nvPr/>
        </p:nvGrpSpPr>
        <p:grpSpPr>
          <a:xfrm>
            <a:off x="4565015" y="-9525"/>
            <a:ext cx="150495" cy="6877050"/>
            <a:chOff x="7189" y="-15"/>
            <a:chExt cx="237" cy="1083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BCDE5667-3873-E33F-9A4A-11D412432523}"/>
                </a:ext>
              </a:extLst>
            </p:cNvPr>
            <p:cNvGrpSpPr/>
            <p:nvPr/>
          </p:nvGrpSpPr>
          <p:grpSpPr>
            <a:xfrm>
              <a:off x="7302" y="-15"/>
              <a:ext cx="11" cy="10830"/>
              <a:chOff x="7302" y="-15"/>
              <a:chExt cx="11" cy="10830"/>
            </a:xfrm>
          </p:grpSpPr>
          <p:cxnSp>
            <p:nvCxnSpPr>
              <p:cNvPr id="3" name="直接连接符 2">
                <a:extLst>
                  <a:ext uri="{FF2B5EF4-FFF2-40B4-BE49-F238E27FC236}">
                    <a16:creationId xmlns:a16="http://schemas.microsoft.com/office/drawing/2014/main" id="{8B5F0CB4-D5A2-5964-5B7F-419C10FE9070}"/>
                  </a:ext>
                </a:extLst>
              </p:cNvPr>
              <p:cNvCxnSpPr/>
              <p:nvPr/>
            </p:nvCxnSpPr>
            <p:spPr>
              <a:xfrm>
                <a:off x="7313" y="-15"/>
                <a:ext cx="0" cy="10830"/>
              </a:xfrm>
              <a:prstGeom prst="line">
                <a:avLst/>
              </a:prstGeom>
              <a:ln w="28575" cmpd="sng">
                <a:solidFill>
                  <a:schemeClr val="accent2">
                    <a:alpha val="70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直接连接符 3">
                <a:extLst>
                  <a:ext uri="{FF2B5EF4-FFF2-40B4-BE49-F238E27FC236}">
                    <a16:creationId xmlns:a16="http://schemas.microsoft.com/office/drawing/2014/main" id="{8D7B34D5-2C07-04F6-E628-8B54E845801B}"/>
                  </a:ext>
                </a:extLst>
              </p:cNvPr>
              <p:cNvCxnSpPr/>
              <p:nvPr/>
            </p:nvCxnSpPr>
            <p:spPr>
              <a:xfrm>
                <a:off x="7302" y="4252"/>
                <a:ext cx="11" cy="4969"/>
              </a:xfrm>
              <a:prstGeom prst="line">
                <a:avLst/>
              </a:prstGeom>
              <a:ln w="28575" cmpd="sng">
                <a:solidFill>
                  <a:schemeClr val="bg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76232D6D-8FD6-F9EB-C207-42236054331C}"/>
                </a:ext>
              </a:extLst>
            </p:cNvPr>
            <p:cNvSpPr/>
            <p:nvPr/>
          </p:nvSpPr>
          <p:spPr>
            <a:xfrm>
              <a:off x="7189" y="5658"/>
              <a:ext cx="237" cy="21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1EADB417-D9CC-3D37-7DB3-131E70C477C4}"/>
              </a:ext>
            </a:extLst>
          </p:cNvPr>
          <p:cNvSpPr txBox="1"/>
          <p:nvPr/>
        </p:nvSpPr>
        <p:spPr>
          <a:xfrm>
            <a:off x="227330" y="3007995"/>
            <a:ext cx="416623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0" b="1" dirty="0">
                <a:solidFill>
                  <a:schemeClr val="bg1"/>
                </a:solidFill>
                <a:latin typeface="Arial" panose="020B0604020202020204" pitchFamily="34" charset="0"/>
                <a:ea typeface="华文细黑" panose="02010600040101010101" charset="-122"/>
              </a:rPr>
              <a:t>03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E8387CE-9C8A-E568-8933-9B14C0DADB1E}"/>
              </a:ext>
            </a:extLst>
          </p:cNvPr>
          <p:cNvSpPr txBox="1"/>
          <p:nvPr/>
        </p:nvSpPr>
        <p:spPr>
          <a:xfrm>
            <a:off x="4722495" y="3499832"/>
            <a:ext cx="674560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bg1"/>
                </a:solidFill>
                <a:latin typeface="Poppins SemiBold" panose="02000000000000000000" charset="0"/>
                <a:ea typeface="华文细黑" panose="02010600040101010101" charset="-122"/>
                <a:sym typeface="+mn-ea"/>
              </a:rPr>
              <a:t>Con</a:t>
            </a:r>
            <a:r>
              <a:rPr lang="en-US" altLang="zh-CN" sz="4800" dirty="0">
                <a:solidFill>
                  <a:srgbClr val="F2A46E"/>
                </a:solidFill>
                <a:latin typeface="Poppins SemiBold" panose="02000000000000000000" charset="0"/>
                <a:ea typeface="华文细黑" panose="02010600040101010101" charset="-122"/>
                <a:sym typeface="+mn-ea"/>
              </a:rPr>
              <a:t>trol-Bridge and </a:t>
            </a:r>
            <a:r>
              <a:rPr lang="en-US" altLang="zh-CN" sz="4800" dirty="0">
                <a:solidFill>
                  <a:schemeClr val="bg1"/>
                </a:solidFill>
                <a:latin typeface="Poppins SemiBold" panose="02000000000000000000" charset="0"/>
                <a:ea typeface="华文细黑" panose="02010600040101010101" charset="-122"/>
                <a:sym typeface="+mn-ea"/>
              </a:rPr>
              <a:t>Mot</a:t>
            </a:r>
            <a:r>
              <a:rPr lang="en-US" altLang="zh-CN" sz="4800" dirty="0">
                <a:solidFill>
                  <a:srgbClr val="F2A46E"/>
                </a:solidFill>
                <a:latin typeface="Poppins SemiBold" panose="02000000000000000000" charset="0"/>
                <a:ea typeface="华文细黑" panose="02010600040101010101" charset="-122"/>
                <a:sym typeface="+mn-ea"/>
              </a:rPr>
              <a:t>or-Actuator</a:t>
            </a:r>
          </a:p>
        </p:txBody>
      </p:sp>
    </p:spTree>
    <p:extLst>
      <p:ext uri="{BB962C8B-B14F-4D97-AF65-F5344CB8AC3E}">
        <p14:creationId xmlns:p14="http://schemas.microsoft.com/office/powerpoint/2010/main" val="1891514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矩形 29"/>
          <p:cNvSpPr>
            <a:spLocks noChangeArrowheads="1"/>
          </p:cNvSpPr>
          <p:nvPr/>
        </p:nvSpPr>
        <p:spPr bwMode="auto">
          <a:xfrm>
            <a:off x="4579124" y="4217951"/>
            <a:ext cx="1725611" cy="1435702"/>
          </a:xfrm>
          <a:prstGeom prst="rect">
            <a:avLst/>
          </a:prstGeom>
          <a:noFill/>
          <a:ln w="22225">
            <a:solidFill>
              <a:schemeClr val="accent2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218" name="矩形 24"/>
          <p:cNvSpPr>
            <a:spLocks noChangeArrowheads="1"/>
          </p:cNvSpPr>
          <p:nvPr/>
        </p:nvSpPr>
        <p:spPr bwMode="auto">
          <a:xfrm>
            <a:off x="418959" y="1401891"/>
            <a:ext cx="4740421" cy="3024188"/>
          </a:xfrm>
          <a:prstGeom prst="rect">
            <a:avLst/>
          </a:prstGeom>
          <a:noFill/>
          <a:ln w="22225">
            <a:solidFill>
              <a:schemeClr val="accent2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219" name="矩形 25"/>
          <p:cNvSpPr>
            <a:spLocks noChangeArrowheads="1"/>
          </p:cNvSpPr>
          <p:nvPr/>
        </p:nvSpPr>
        <p:spPr bwMode="auto">
          <a:xfrm>
            <a:off x="740965" y="1696721"/>
            <a:ext cx="5355035" cy="3713237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5F8F030B-4DC1-F358-551E-4B832C153404}"/>
              </a:ext>
            </a:extLst>
          </p:cNvPr>
          <p:cNvCxnSpPr/>
          <p:nvPr/>
        </p:nvCxnSpPr>
        <p:spPr>
          <a:xfrm>
            <a:off x="158262" y="1072662"/>
            <a:ext cx="118872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88DEB084-B676-6493-04CF-ABB1B3E1F740}"/>
              </a:ext>
            </a:extLst>
          </p:cNvPr>
          <p:cNvSpPr txBox="1"/>
          <p:nvPr/>
        </p:nvSpPr>
        <p:spPr>
          <a:xfrm>
            <a:off x="158262" y="157749"/>
            <a:ext cx="11709991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Simulate</a:t>
            </a:r>
            <a:endParaRPr lang="zh-CN" altLang="en-US" sz="48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9FA589E-F9F0-C2F7-C1A2-B3311F0D146F}"/>
              </a:ext>
            </a:extLst>
          </p:cNvPr>
          <p:cNvSpPr/>
          <p:nvPr/>
        </p:nvSpPr>
        <p:spPr>
          <a:xfrm>
            <a:off x="6377674" y="1595429"/>
            <a:ext cx="3208294" cy="4289389"/>
          </a:xfrm>
          <a:prstGeom prst="rect">
            <a:avLst/>
          </a:prstGeom>
          <a:solidFill>
            <a:schemeClr val="accent6">
              <a:lumMod val="50000"/>
              <a:alpha val="10000"/>
            </a:schemeClr>
          </a:solidFill>
          <a:ln>
            <a:solidFill>
              <a:srgbClr val="9DCA7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菱形 11">
            <a:extLst>
              <a:ext uri="{FF2B5EF4-FFF2-40B4-BE49-F238E27FC236}">
                <a16:creationId xmlns:a16="http://schemas.microsoft.com/office/drawing/2014/main" id="{FC44CF60-F0C5-E220-EE3B-8DDBC14F20BE}"/>
              </a:ext>
            </a:extLst>
          </p:cNvPr>
          <p:cNvSpPr/>
          <p:nvPr/>
        </p:nvSpPr>
        <p:spPr>
          <a:xfrm>
            <a:off x="10045506" y="4539244"/>
            <a:ext cx="1968755" cy="1968755"/>
          </a:xfrm>
          <a:prstGeom prst="diamond">
            <a:avLst/>
          </a:prstGeom>
          <a:noFill/>
          <a:ln w="28575">
            <a:solidFill>
              <a:srgbClr val="F2A46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rgbClr val="ED7D31"/>
                </a:solidFill>
              </a:rPr>
              <a:t>Switch!</a:t>
            </a:r>
            <a:endParaRPr lang="zh-CN" altLang="en-US" sz="2000" b="1" dirty="0">
              <a:solidFill>
                <a:srgbClr val="ED7D3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A6A1965-BC71-99F7-B68F-0D6D85C703F0}"/>
              </a:ext>
            </a:extLst>
          </p:cNvPr>
          <p:cNvSpPr/>
          <p:nvPr/>
        </p:nvSpPr>
        <p:spPr>
          <a:xfrm>
            <a:off x="6650292" y="4165316"/>
            <a:ext cx="1989816" cy="1311876"/>
          </a:xfrm>
          <a:prstGeom prst="rect">
            <a:avLst/>
          </a:prstGeom>
          <a:solidFill>
            <a:srgbClr val="9DCA7C"/>
          </a:solidFill>
          <a:ln>
            <a:solidFill>
              <a:srgbClr val="9DCA7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rgbClr val="00B050"/>
                </a:solidFill>
              </a:rPr>
              <a:t>BLE</a:t>
            </a:r>
            <a:r>
              <a:rPr lang="zh-CN" altLang="en-US" sz="2400" b="1" dirty="0">
                <a:solidFill>
                  <a:srgbClr val="00B050"/>
                </a:solidFill>
              </a:rPr>
              <a:t> </a:t>
            </a:r>
            <a:r>
              <a:rPr lang="en-US" altLang="zh-CN" sz="2400" b="1" dirty="0">
                <a:solidFill>
                  <a:srgbClr val="00B050"/>
                </a:solidFill>
              </a:rPr>
              <a:t>Server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E3AC761-4267-603C-27FA-C4317B5FD85C}"/>
              </a:ext>
            </a:extLst>
          </p:cNvPr>
          <p:cNvSpPr/>
          <p:nvPr/>
        </p:nvSpPr>
        <p:spPr>
          <a:xfrm>
            <a:off x="7375395" y="1778902"/>
            <a:ext cx="1989816" cy="1311876"/>
          </a:xfrm>
          <a:prstGeom prst="rect">
            <a:avLst/>
          </a:prstGeom>
          <a:solidFill>
            <a:srgbClr val="9DCA7C"/>
          </a:solidFill>
          <a:ln>
            <a:solidFill>
              <a:srgbClr val="9DCA7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rgbClr val="00B050"/>
                </a:solidFill>
              </a:rPr>
              <a:t>Servo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98D1A14E-3236-AA01-20BE-58E58F26FEE6}"/>
              </a:ext>
            </a:extLst>
          </p:cNvPr>
          <p:cNvSpPr/>
          <p:nvPr/>
        </p:nvSpPr>
        <p:spPr>
          <a:xfrm>
            <a:off x="9961586" y="1979511"/>
            <a:ext cx="1989816" cy="131187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accent4">
                    <a:lumMod val="75000"/>
                  </a:schemeClr>
                </a:solidFill>
              </a:rPr>
              <a:t>Motor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1E4BA384-B98E-900A-4AB2-EF229B3062B1}"/>
              </a:ext>
            </a:extLst>
          </p:cNvPr>
          <p:cNvCxnSpPr>
            <a:cxnSpLocks/>
          </p:cNvCxnSpPr>
          <p:nvPr/>
        </p:nvCxnSpPr>
        <p:spPr>
          <a:xfrm flipV="1">
            <a:off x="7654740" y="3207627"/>
            <a:ext cx="715563" cy="829733"/>
          </a:xfrm>
          <a:prstGeom prst="straightConnector1">
            <a:avLst/>
          </a:prstGeom>
          <a:ln w="38100">
            <a:solidFill>
              <a:srgbClr val="9DCA7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1A6E049F-6F6D-FE6A-0FDF-428306157EB4}"/>
              </a:ext>
            </a:extLst>
          </p:cNvPr>
          <p:cNvCxnSpPr>
            <a:cxnSpLocks/>
          </p:cNvCxnSpPr>
          <p:nvPr/>
        </p:nvCxnSpPr>
        <p:spPr>
          <a:xfrm>
            <a:off x="10956494" y="3456605"/>
            <a:ext cx="73389" cy="949326"/>
          </a:xfrm>
          <a:prstGeom prst="straightConnector1">
            <a:avLst/>
          </a:prstGeom>
          <a:ln w="38100">
            <a:gradFill>
              <a:gsLst>
                <a:gs pos="34000">
                  <a:schemeClr val="accent4">
                    <a:lumMod val="40000"/>
                    <a:lumOff val="60000"/>
                  </a:schemeClr>
                </a:gs>
                <a:gs pos="67000">
                  <a:schemeClr val="accent2"/>
                </a:gs>
              </a:gsLst>
              <a:lin ang="5400000" scaled="1"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F3678F4B-3A1A-E75C-2EFA-85505E930C82}"/>
              </a:ext>
            </a:extLst>
          </p:cNvPr>
          <p:cNvCxnSpPr>
            <a:cxnSpLocks/>
          </p:cNvCxnSpPr>
          <p:nvPr/>
        </p:nvCxnSpPr>
        <p:spPr>
          <a:xfrm>
            <a:off x="9443203" y="2452006"/>
            <a:ext cx="447566" cy="315354"/>
          </a:xfrm>
          <a:prstGeom prst="straightConnector1">
            <a:avLst/>
          </a:prstGeom>
          <a:ln w="38100">
            <a:gradFill>
              <a:gsLst>
                <a:gs pos="34000">
                  <a:srgbClr val="9DCA7C"/>
                </a:gs>
                <a:gs pos="67000">
                  <a:schemeClr val="accent4">
                    <a:lumMod val="40000"/>
                    <a:lumOff val="60000"/>
                  </a:schemeClr>
                </a:gs>
              </a:gsLst>
              <a:lin ang="5400000" scaled="1"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4D2DD43A-A384-5791-C64B-C7B6D1BE2081}"/>
              </a:ext>
            </a:extLst>
          </p:cNvPr>
          <p:cNvSpPr txBox="1"/>
          <p:nvPr/>
        </p:nvSpPr>
        <p:spPr>
          <a:xfrm>
            <a:off x="6570146" y="5854041"/>
            <a:ext cx="28847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0070C0"/>
                </a:solidFill>
              </a:rPr>
              <a:t> </a:t>
            </a:r>
            <a:r>
              <a:rPr lang="en-US" altLang="zh-CN" sz="3200" b="1" dirty="0">
                <a:solidFill>
                  <a:srgbClr val="00B050"/>
                </a:solidFill>
              </a:rPr>
              <a:t>Control-Bridge</a:t>
            </a:r>
            <a:r>
              <a:rPr lang="en-US" altLang="zh-CN" sz="3200" b="1" dirty="0">
                <a:solidFill>
                  <a:srgbClr val="0070C0"/>
                </a:solidFill>
              </a:rPr>
              <a:t> 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ED222D81-466B-528D-39EE-11370E5727EC}"/>
              </a:ext>
            </a:extLst>
          </p:cNvPr>
          <p:cNvSpPr/>
          <p:nvPr/>
        </p:nvSpPr>
        <p:spPr>
          <a:xfrm>
            <a:off x="9808349" y="1595430"/>
            <a:ext cx="2313214" cy="1928268"/>
          </a:xfrm>
          <a:prstGeom prst="rect">
            <a:avLst/>
          </a:prstGeom>
          <a:solidFill>
            <a:schemeClr val="accent4">
              <a:lumMod val="75000"/>
              <a:alpha val="1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6883BB1B-0F4E-0B4E-5FF6-C20A625479CE}"/>
              </a:ext>
            </a:extLst>
          </p:cNvPr>
          <p:cNvCxnSpPr/>
          <p:nvPr/>
        </p:nvCxnSpPr>
        <p:spPr>
          <a:xfrm>
            <a:off x="158262" y="1072662"/>
            <a:ext cx="118872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26E3AE4F-3620-320D-C344-E56284415A9F}"/>
              </a:ext>
            </a:extLst>
          </p:cNvPr>
          <p:cNvSpPr txBox="1"/>
          <p:nvPr/>
        </p:nvSpPr>
        <p:spPr>
          <a:xfrm>
            <a:off x="158262" y="157749"/>
            <a:ext cx="11709991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In Arduino</a:t>
            </a:r>
            <a:endParaRPr lang="zh-CN" altLang="en-US" sz="48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F793623-0B65-2391-5194-631E08646507}"/>
              </a:ext>
            </a:extLst>
          </p:cNvPr>
          <p:cNvSpPr/>
          <p:nvPr/>
        </p:nvSpPr>
        <p:spPr>
          <a:xfrm>
            <a:off x="10573407" y="6358759"/>
            <a:ext cx="1472055" cy="3414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44D72A8-878E-AF6A-1190-297A586A5C0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703"/>
          <a:stretch/>
        </p:blipFill>
        <p:spPr>
          <a:xfrm>
            <a:off x="755375" y="1243851"/>
            <a:ext cx="4810538" cy="534051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4C0C777-B15C-4C9D-22C9-9FDEB4E54C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544"/>
          <a:stretch/>
        </p:blipFill>
        <p:spPr>
          <a:xfrm>
            <a:off x="6235149" y="1117351"/>
            <a:ext cx="4417772" cy="558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058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FD29C8-77E9-9473-B4EB-333E0DFF99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94D45F50-EA4C-53CB-942B-DC6D5D17FE19}"/>
              </a:ext>
            </a:extLst>
          </p:cNvPr>
          <p:cNvCxnSpPr/>
          <p:nvPr/>
        </p:nvCxnSpPr>
        <p:spPr>
          <a:xfrm>
            <a:off x="158262" y="1072662"/>
            <a:ext cx="118872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952078A8-80CB-596F-15DF-68F60E3D07B8}"/>
              </a:ext>
            </a:extLst>
          </p:cNvPr>
          <p:cNvSpPr txBox="1"/>
          <p:nvPr/>
        </p:nvSpPr>
        <p:spPr>
          <a:xfrm>
            <a:off x="158262" y="157749"/>
            <a:ext cx="11709991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In Arduino</a:t>
            </a:r>
            <a:endParaRPr lang="zh-CN" altLang="en-US" sz="48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59CF05D-91CF-5E25-CD54-71D7D146F2DF}"/>
              </a:ext>
            </a:extLst>
          </p:cNvPr>
          <p:cNvSpPr/>
          <p:nvPr/>
        </p:nvSpPr>
        <p:spPr>
          <a:xfrm>
            <a:off x="10573407" y="6358759"/>
            <a:ext cx="1472055" cy="3414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54A3C4B-A0BF-670A-AD6F-0B5BF3ADA8A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597"/>
          <a:stretch/>
        </p:blipFill>
        <p:spPr>
          <a:xfrm>
            <a:off x="828261" y="1034851"/>
            <a:ext cx="4240696" cy="559123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E1341C9-F2C5-A991-9DE2-901FF2ED8B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853"/>
          <a:stretch/>
        </p:blipFill>
        <p:spPr>
          <a:xfrm>
            <a:off x="6215270" y="1072662"/>
            <a:ext cx="4558747" cy="5570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740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407795" y="728345"/>
            <a:ext cx="9377045" cy="5401310"/>
          </a:xfrm>
          <a:prstGeom prst="rect">
            <a:avLst/>
          </a:prstGeom>
          <a:noFill/>
          <a:ln w="28575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1676638"/>
            <a:ext cx="6826250" cy="369477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633220" y="1897618"/>
            <a:ext cx="8928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>
                <a:solidFill>
                  <a:schemeClr val="bg1"/>
                </a:solidFill>
                <a:latin typeface="Arial" panose="020B0604020202020204" pitchFamily="34" charset="0"/>
                <a:ea typeface="华文细黑" panose="02010600040101010101" charset="-122"/>
              </a:rPr>
              <a:t>01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771775" y="2020798"/>
            <a:ext cx="3279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Lora" panose="02000503000000020004" charset="0"/>
                <a:ea typeface="华文细黑" panose="02010600040101010101" charset="-122"/>
                <a:sym typeface="+mn-ea"/>
              </a:rPr>
              <a:t>Overall Architecture</a:t>
            </a:r>
            <a:endParaRPr lang="zh-CN" altLang="en-US" sz="2400" dirty="0">
              <a:solidFill>
                <a:schemeClr val="bg1"/>
              </a:solidFill>
              <a:latin typeface="Lora" panose="02000503000000020004" charset="0"/>
              <a:ea typeface="华文细黑" panose="02010600040101010101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633220" y="2789793"/>
            <a:ext cx="8928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>
                <a:solidFill>
                  <a:schemeClr val="bg1"/>
                </a:solidFill>
                <a:latin typeface="Arial" panose="020B0604020202020204" pitchFamily="34" charset="0"/>
                <a:ea typeface="华文细黑" panose="02010600040101010101" charset="-122"/>
              </a:rPr>
              <a:t>02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771775" y="2908529"/>
            <a:ext cx="3279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Lora" panose="02000503000000020004" charset="0"/>
                <a:ea typeface="华文细黑" panose="02010600040101010101" charset="-122"/>
                <a:sym typeface="+mn-ea"/>
              </a:rPr>
              <a:t>Signal-Server</a:t>
            </a:r>
            <a:endParaRPr lang="zh-CN" altLang="en-US" sz="2400" dirty="0">
              <a:solidFill>
                <a:schemeClr val="bg1"/>
              </a:solidFill>
              <a:latin typeface="Lora" panose="02000503000000020004" charset="0"/>
              <a:ea typeface="华文细黑" panose="02010600040101010101" charset="-122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633220" y="3681968"/>
            <a:ext cx="8928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>
                <a:solidFill>
                  <a:schemeClr val="bg1"/>
                </a:solidFill>
                <a:latin typeface="Arial" panose="020B0604020202020204" pitchFamily="34" charset="0"/>
                <a:ea typeface="华文细黑" panose="02010600040101010101" charset="-122"/>
              </a:rPr>
              <a:t>03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2771775" y="3804512"/>
            <a:ext cx="32791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Lora" panose="02000503000000020004" charset="0"/>
                <a:ea typeface="华文细黑" panose="02010600040101010101" charset="-122"/>
                <a:sym typeface="+mn-ea"/>
              </a:rPr>
              <a:t>Control-Bridge and Motor-Actuator</a:t>
            </a:r>
            <a:endParaRPr lang="zh-CN" altLang="en-US" sz="2400" dirty="0">
              <a:solidFill>
                <a:schemeClr val="bg1"/>
              </a:solidFill>
              <a:latin typeface="Lora" panose="02000503000000020004" charset="0"/>
              <a:ea typeface="华文细黑" panose="02010600040101010101" charset="-122"/>
              <a:sym typeface="+mn-ea"/>
            </a:endParaRPr>
          </a:p>
          <a:p>
            <a:endParaRPr lang="zh-CN" altLang="en-US" sz="2400" dirty="0">
              <a:solidFill>
                <a:schemeClr val="bg1"/>
              </a:solidFill>
              <a:latin typeface="Lora" panose="02000503000000020004" charset="0"/>
              <a:ea typeface="华文细黑" panose="02010600040101010101" charset="-122"/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633220" y="4574143"/>
            <a:ext cx="8928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dirty="0">
                <a:solidFill>
                  <a:schemeClr val="bg1"/>
                </a:solidFill>
                <a:latin typeface="Arial" panose="020B0604020202020204" pitchFamily="34" charset="0"/>
                <a:ea typeface="华文细黑" panose="02010600040101010101" charset="-122"/>
              </a:rPr>
              <a:t>04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04800" y="1997313"/>
            <a:ext cx="798195" cy="299847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latin typeface="Poppins SemiBold" panose="02000000000000000000" charset="0"/>
                <a:ea typeface="华文细黑" panose="02010600040101010101" charset="-122"/>
                <a:sym typeface="+mn-ea"/>
              </a:rPr>
              <a:t>CONTENTS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C985C38-119A-4AB3-15C2-D716B10A91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5015" y="915670"/>
            <a:ext cx="3496019" cy="4845050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1DF1041D-EF9B-4A19-AA1F-D4C759227534}"/>
              </a:ext>
            </a:extLst>
          </p:cNvPr>
          <p:cNvSpPr txBox="1"/>
          <p:nvPr/>
        </p:nvSpPr>
        <p:spPr>
          <a:xfrm>
            <a:off x="2771775" y="4774008"/>
            <a:ext cx="3279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Lora" panose="02000503000000020004" charset="0"/>
                <a:ea typeface="华文细黑" panose="02010600040101010101" charset="-122"/>
                <a:sym typeface="+mn-ea"/>
              </a:rPr>
              <a:t>Demo Video</a:t>
            </a:r>
            <a:endParaRPr lang="zh-CN" altLang="en-US" sz="2400" dirty="0">
              <a:solidFill>
                <a:schemeClr val="bg1"/>
              </a:solidFill>
              <a:latin typeface="Lora" panose="02000503000000020004" charset="0"/>
              <a:ea typeface="华文细黑" panose="0201060004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F555BE5-E4C4-E82F-7FF3-066D50979C38}"/>
              </a:ext>
            </a:extLst>
          </p:cNvPr>
          <p:cNvSpPr/>
          <p:nvPr/>
        </p:nvSpPr>
        <p:spPr>
          <a:xfrm>
            <a:off x="4296936" y="87116"/>
            <a:ext cx="1918010" cy="5278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program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CD00F12-C93A-5171-EDEA-4C4DFE01DC87}"/>
              </a:ext>
            </a:extLst>
          </p:cNvPr>
          <p:cNvSpPr/>
          <p:nvPr/>
        </p:nvSpPr>
        <p:spPr>
          <a:xfrm>
            <a:off x="2289717" y="2155203"/>
            <a:ext cx="1486829" cy="5947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24E6009-8AD4-9F08-2653-52C133F1F903}"/>
              </a:ext>
            </a:extLst>
          </p:cNvPr>
          <p:cNvSpPr/>
          <p:nvPr/>
        </p:nvSpPr>
        <p:spPr>
          <a:xfrm>
            <a:off x="4512527" y="938327"/>
            <a:ext cx="1486829" cy="5947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8AB90CD-E455-A744-94D2-306A7333D1B6}"/>
              </a:ext>
            </a:extLst>
          </p:cNvPr>
          <p:cNvSpPr/>
          <p:nvPr/>
        </p:nvSpPr>
        <p:spPr>
          <a:xfrm>
            <a:off x="717397" y="5231781"/>
            <a:ext cx="1397619" cy="457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on connect</a:t>
            </a:r>
            <a:endParaRPr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661A215-AC61-084D-0054-60CD175E56B2}"/>
              </a:ext>
            </a:extLst>
          </p:cNvPr>
          <p:cNvSpPr/>
          <p:nvPr/>
        </p:nvSpPr>
        <p:spPr>
          <a:xfrm>
            <a:off x="2806398" y="5231781"/>
            <a:ext cx="2129883" cy="4572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On disconnect</a:t>
            </a:r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FE90F1E5-C4D2-6004-7D7E-93E48F24C5A5}"/>
              </a:ext>
            </a:extLst>
          </p:cNvPr>
          <p:cNvSpPr/>
          <p:nvPr/>
        </p:nvSpPr>
        <p:spPr>
          <a:xfrm>
            <a:off x="10924480" y="4832186"/>
            <a:ext cx="1271239" cy="4572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invalid</a:t>
            </a:r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7158535-C8F7-77C0-11A7-59623F47FCA8}"/>
              </a:ext>
            </a:extLst>
          </p:cNvPr>
          <p:cNvSpPr/>
          <p:nvPr/>
        </p:nvSpPr>
        <p:spPr>
          <a:xfrm>
            <a:off x="9567723" y="4832187"/>
            <a:ext cx="1271239" cy="4572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Angle</a:t>
            </a:r>
            <a:endParaRPr lang="zh-CN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0F27D555-2F4F-54EC-A21E-6B85280E265D}"/>
              </a:ext>
            </a:extLst>
          </p:cNvPr>
          <p:cNvSpPr/>
          <p:nvPr/>
        </p:nvSpPr>
        <p:spPr>
          <a:xfrm>
            <a:off x="8103215" y="4840553"/>
            <a:ext cx="1271239" cy="4572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SWITCH</a:t>
            </a:r>
            <a:endParaRPr lang="zh-CN" altLang="en-US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30EE7FC-FF1B-181E-5186-24C15E1ABB9C}"/>
              </a:ext>
            </a:extLst>
          </p:cNvPr>
          <p:cNvSpPr/>
          <p:nvPr/>
        </p:nvSpPr>
        <p:spPr>
          <a:xfrm>
            <a:off x="9456223" y="3801165"/>
            <a:ext cx="1271239" cy="4572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?</a:t>
            </a:r>
            <a:endParaRPr lang="zh-CN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65B5193C-477E-478A-7AF8-1E72C56575D8}"/>
              </a:ext>
            </a:extLst>
          </p:cNvPr>
          <p:cNvSpPr/>
          <p:nvPr/>
        </p:nvSpPr>
        <p:spPr>
          <a:xfrm>
            <a:off x="5939879" y="2860632"/>
            <a:ext cx="1918009" cy="4572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Device_connnect</a:t>
            </a:r>
            <a:endParaRPr lang="zh-CN" altLang="en-US" dirty="0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DF4F00B2-ADE8-4037-77AB-998EA43EBAF2}"/>
              </a:ext>
            </a:extLst>
          </p:cNvPr>
          <p:cNvSpPr/>
          <p:nvPr/>
        </p:nvSpPr>
        <p:spPr>
          <a:xfrm>
            <a:off x="9567723" y="5754015"/>
            <a:ext cx="2077853" cy="60728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Turn to a angle</a:t>
            </a:r>
            <a:endParaRPr lang="zh-CN" altLang="en-US" dirty="0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E1805223-343E-6ECE-6C01-61408B9A68F7}"/>
              </a:ext>
            </a:extLst>
          </p:cNvPr>
          <p:cNvSpPr/>
          <p:nvPr/>
        </p:nvSpPr>
        <p:spPr>
          <a:xfrm>
            <a:off x="7023401" y="5688511"/>
            <a:ext cx="2159627" cy="67278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Turn on/off the light</a:t>
            </a:r>
            <a:endParaRPr lang="zh-CN" altLang="en-US" dirty="0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E0CC9FB8-7726-7714-58D0-F56D9276874C}"/>
              </a:ext>
            </a:extLst>
          </p:cNvPr>
          <p:cNvSpPr/>
          <p:nvPr/>
        </p:nvSpPr>
        <p:spPr>
          <a:xfrm>
            <a:off x="6713026" y="3687797"/>
            <a:ext cx="1813935" cy="76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Receive data</a:t>
            </a:r>
            <a:endParaRPr lang="zh-CN" altLang="en-US" dirty="0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81352361-35A6-E45C-7918-8CFD03C57620}"/>
              </a:ext>
            </a:extLst>
          </p:cNvPr>
          <p:cNvSpPr/>
          <p:nvPr/>
        </p:nvSpPr>
        <p:spPr>
          <a:xfrm>
            <a:off x="3776546" y="3670610"/>
            <a:ext cx="1918009" cy="914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Initial BLE_DEVICE</a:t>
            </a:r>
            <a:endParaRPr lang="zh-CN" altLang="en-US" dirty="0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7AA890B5-B325-D34C-4A88-AFD8972930CE}"/>
              </a:ext>
            </a:extLst>
          </p:cNvPr>
          <p:cNvSpPr/>
          <p:nvPr/>
        </p:nvSpPr>
        <p:spPr>
          <a:xfrm>
            <a:off x="1854823" y="3670611"/>
            <a:ext cx="1486828" cy="914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Initial serial</a:t>
            </a: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FFD9C168-7978-8973-1847-4F3DBCC4E0A8}"/>
              </a:ext>
            </a:extLst>
          </p:cNvPr>
          <p:cNvSpPr/>
          <p:nvPr/>
        </p:nvSpPr>
        <p:spPr>
          <a:xfrm>
            <a:off x="159836" y="3639943"/>
            <a:ext cx="1486828" cy="914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Initial servo</a:t>
            </a:r>
            <a:endParaRPr lang="zh-CN" altLang="en-US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90203380-D6F7-0DEC-820C-B51BC98BE803}"/>
              </a:ext>
            </a:extLst>
          </p:cNvPr>
          <p:cNvSpPr/>
          <p:nvPr/>
        </p:nvSpPr>
        <p:spPr>
          <a:xfrm>
            <a:off x="7114474" y="1914873"/>
            <a:ext cx="1486829" cy="5947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57ECF164-1915-17EE-FE65-E2FDFE6880E6}"/>
              </a:ext>
            </a:extLst>
          </p:cNvPr>
          <p:cNvSpPr/>
          <p:nvPr/>
        </p:nvSpPr>
        <p:spPr>
          <a:xfrm>
            <a:off x="8824308" y="2886302"/>
            <a:ext cx="1486829" cy="5947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→</a:t>
            </a:r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240CDD60-FA6E-AB5C-3F8E-ADD6235ED505}"/>
              </a:ext>
            </a:extLst>
          </p:cNvPr>
          <p:cNvCxnSpPr>
            <a:cxnSpLocks/>
            <a:stCxn id="4" idx="2"/>
            <a:endCxn id="9" idx="0"/>
          </p:cNvCxnSpPr>
          <p:nvPr/>
        </p:nvCxnSpPr>
        <p:spPr>
          <a:xfrm>
            <a:off x="5255941" y="614942"/>
            <a:ext cx="1" cy="323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FDF44CE8-6292-A3FA-C407-E7F11F1E6A08}"/>
              </a:ext>
            </a:extLst>
          </p:cNvPr>
          <p:cNvCxnSpPr>
            <a:cxnSpLocks/>
            <a:stCxn id="9" idx="2"/>
            <a:endCxn id="5" idx="0"/>
          </p:cNvCxnSpPr>
          <p:nvPr/>
        </p:nvCxnSpPr>
        <p:spPr>
          <a:xfrm flipH="1">
            <a:off x="3033132" y="1533059"/>
            <a:ext cx="2222810" cy="6221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3C0414D5-21AC-574A-C9AC-822BFE0352A9}"/>
              </a:ext>
            </a:extLst>
          </p:cNvPr>
          <p:cNvCxnSpPr>
            <a:stCxn id="5" idx="2"/>
            <a:endCxn id="31" idx="0"/>
          </p:cNvCxnSpPr>
          <p:nvPr/>
        </p:nvCxnSpPr>
        <p:spPr>
          <a:xfrm flipH="1">
            <a:off x="903250" y="2749935"/>
            <a:ext cx="2129882" cy="890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08C7F5A4-EC9C-86A3-DAA7-D1ED0AF3A5B7}"/>
              </a:ext>
            </a:extLst>
          </p:cNvPr>
          <p:cNvCxnSpPr>
            <a:stCxn id="5" idx="2"/>
            <a:endCxn id="30" idx="0"/>
          </p:cNvCxnSpPr>
          <p:nvPr/>
        </p:nvCxnSpPr>
        <p:spPr>
          <a:xfrm flipH="1">
            <a:off x="2598237" y="2749935"/>
            <a:ext cx="434895" cy="920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36BBC665-B78B-A920-4B7D-2DDBAB9A9AF5}"/>
              </a:ext>
            </a:extLst>
          </p:cNvPr>
          <p:cNvCxnSpPr>
            <a:stCxn id="5" idx="2"/>
            <a:endCxn id="29" idx="0"/>
          </p:cNvCxnSpPr>
          <p:nvPr/>
        </p:nvCxnSpPr>
        <p:spPr>
          <a:xfrm>
            <a:off x="3033132" y="2749935"/>
            <a:ext cx="1702419" cy="9206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3C888DDB-93AF-73C3-38D2-4301C3FC5A0C}"/>
              </a:ext>
            </a:extLst>
          </p:cNvPr>
          <p:cNvCxnSpPr>
            <a:stCxn id="30" idx="4"/>
            <a:endCxn id="10" idx="0"/>
          </p:cNvCxnSpPr>
          <p:nvPr/>
        </p:nvCxnSpPr>
        <p:spPr>
          <a:xfrm flipH="1">
            <a:off x="1416207" y="4585011"/>
            <a:ext cx="1182030" cy="6467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05BB91C6-C8BC-8637-73A6-21E5BF0FC0FA}"/>
              </a:ext>
            </a:extLst>
          </p:cNvPr>
          <p:cNvCxnSpPr>
            <a:cxnSpLocks/>
            <a:stCxn id="9" idx="2"/>
            <a:endCxn id="32" idx="0"/>
          </p:cNvCxnSpPr>
          <p:nvPr/>
        </p:nvCxnSpPr>
        <p:spPr>
          <a:xfrm>
            <a:off x="5255942" y="1533059"/>
            <a:ext cx="2601947" cy="381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3E1ED78B-7419-6DD3-9B12-640058E1EA11}"/>
              </a:ext>
            </a:extLst>
          </p:cNvPr>
          <p:cNvCxnSpPr>
            <a:cxnSpLocks/>
            <a:stCxn id="32" idx="2"/>
            <a:endCxn id="25" idx="0"/>
          </p:cNvCxnSpPr>
          <p:nvPr/>
        </p:nvCxnSpPr>
        <p:spPr>
          <a:xfrm flipH="1">
            <a:off x="6898884" y="2509605"/>
            <a:ext cx="959005" cy="351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380C3160-6DD0-63E4-FA6C-6B26B02A1AA3}"/>
              </a:ext>
            </a:extLst>
          </p:cNvPr>
          <p:cNvCxnSpPr>
            <a:cxnSpLocks/>
            <a:stCxn id="32" idx="2"/>
            <a:endCxn id="33" idx="0"/>
          </p:cNvCxnSpPr>
          <p:nvPr/>
        </p:nvCxnSpPr>
        <p:spPr>
          <a:xfrm>
            <a:off x="7857889" y="2509605"/>
            <a:ext cx="1709834" cy="376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D550E020-DD21-B77B-C896-8D7336E4F28C}"/>
              </a:ext>
            </a:extLst>
          </p:cNvPr>
          <p:cNvCxnSpPr>
            <a:cxnSpLocks/>
            <a:stCxn id="30" idx="4"/>
            <a:endCxn id="17" idx="0"/>
          </p:cNvCxnSpPr>
          <p:nvPr/>
        </p:nvCxnSpPr>
        <p:spPr>
          <a:xfrm>
            <a:off x="2598237" y="4585011"/>
            <a:ext cx="1273103" cy="6467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CFF91402-2201-CEE4-F289-5F1A0B1DCF5D}"/>
              </a:ext>
            </a:extLst>
          </p:cNvPr>
          <p:cNvCxnSpPr>
            <a:cxnSpLocks/>
            <a:stCxn id="33" idx="2"/>
            <a:endCxn id="28" idx="0"/>
          </p:cNvCxnSpPr>
          <p:nvPr/>
        </p:nvCxnSpPr>
        <p:spPr>
          <a:xfrm flipH="1">
            <a:off x="7619994" y="3481034"/>
            <a:ext cx="1947729" cy="2067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1C47F319-9B87-6F0C-1AC2-7A3554AFAAC9}"/>
              </a:ext>
            </a:extLst>
          </p:cNvPr>
          <p:cNvCxnSpPr>
            <a:cxnSpLocks/>
            <a:stCxn id="33" idx="2"/>
            <a:endCxn id="24" idx="0"/>
          </p:cNvCxnSpPr>
          <p:nvPr/>
        </p:nvCxnSpPr>
        <p:spPr>
          <a:xfrm>
            <a:off x="9567723" y="3481034"/>
            <a:ext cx="524120" cy="3201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31065341-7C31-9854-DA82-2C6EDEFFDC6B}"/>
              </a:ext>
            </a:extLst>
          </p:cNvPr>
          <p:cNvCxnSpPr>
            <a:cxnSpLocks/>
            <a:stCxn id="24" idx="2"/>
            <a:endCxn id="23" idx="0"/>
          </p:cNvCxnSpPr>
          <p:nvPr/>
        </p:nvCxnSpPr>
        <p:spPr>
          <a:xfrm flipH="1">
            <a:off x="8738835" y="4258366"/>
            <a:ext cx="1353008" cy="5821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371E9353-6C1F-9A0E-1ECD-B918609E4DA0}"/>
              </a:ext>
            </a:extLst>
          </p:cNvPr>
          <p:cNvCxnSpPr>
            <a:cxnSpLocks/>
            <a:stCxn id="24" idx="2"/>
            <a:endCxn id="22" idx="0"/>
          </p:cNvCxnSpPr>
          <p:nvPr/>
        </p:nvCxnSpPr>
        <p:spPr>
          <a:xfrm>
            <a:off x="10091843" y="4258366"/>
            <a:ext cx="111500" cy="5738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6F05012A-4265-5A5F-F1A0-886A4973B4A9}"/>
              </a:ext>
            </a:extLst>
          </p:cNvPr>
          <p:cNvCxnSpPr>
            <a:cxnSpLocks/>
            <a:stCxn id="24" idx="2"/>
            <a:endCxn id="21" idx="0"/>
          </p:cNvCxnSpPr>
          <p:nvPr/>
        </p:nvCxnSpPr>
        <p:spPr>
          <a:xfrm>
            <a:off x="10091843" y="4258366"/>
            <a:ext cx="1468257" cy="5738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09AA57B5-6ABA-45E4-4BDA-303E917F6541}"/>
              </a:ext>
            </a:extLst>
          </p:cNvPr>
          <p:cNvCxnSpPr>
            <a:cxnSpLocks/>
            <a:stCxn id="22" idx="2"/>
            <a:endCxn id="27" idx="0"/>
          </p:cNvCxnSpPr>
          <p:nvPr/>
        </p:nvCxnSpPr>
        <p:spPr>
          <a:xfrm flipH="1">
            <a:off x="8103215" y="5289388"/>
            <a:ext cx="2100128" cy="3991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>
            <a:extLst>
              <a:ext uri="{FF2B5EF4-FFF2-40B4-BE49-F238E27FC236}">
                <a16:creationId xmlns:a16="http://schemas.microsoft.com/office/drawing/2014/main" id="{F226966B-7D17-AA55-2815-229D90B32E39}"/>
              </a:ext>
            </a:extLst>
          </p:cNvPr>
          <p:cNvCxnSpPr>
            <a:cxnSpLocks/>
            <a:stCxn id="22" idx="2"/>
            <a:endCxn id="26" idx="0"/>
          </p:cNvCxnSpPr>
          <p:nvPr/>
        </p:nvCxnSpPr>
        <p:spPr>
          <a:xfrm>
            <a:off x="10203343" y="5289388"/>
            <a:ext cx="403307" cy="4646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92705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93C620-EC9E-C86B-42CF-5B7643EC5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6AB78F7C-9644-3155-8323-5653C1BCD81A}"/>
              </a:ext>
            </a:extLst>
          </p:cNvPr>
          <p:cNvCxnSpPr/>
          <p:nvPr/>
        </p:nvCxnSpPr>
        <p:spPr>
          <a:xfrm>
            <a:off x="158262" y="1072662"/>
            <a:ext cx="118872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D80DC0E1-19CB-7009-AF71-2F43F2FDFB37}"/>
              </a:ext>
            </a:extLst>
          </p:cNvPr>
          <p:cNvSpPr txBox="1"/>
          <p:nvPr/>
        </p:nvSpPr>
        <p:spPr>
          <a:xfrm>
            <a:off x="158262" y="157749"/>
            <a:ext cx="11709991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About hardware</a:t>
            </a:r>
            <a:endParaRPr lang="zh-CN" altLang="en-US" sz="48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50E2872-A2E9-8AD1-3571-07DCCEE79DFE}"/>
              </a:ext>
            </a:extLst>
          </p:cNvPr>
          <p:cNvSpPr/>
          <p:nvPr/>
        </p:nvSpPr>
        <p:spPr>
          <a:xfrm>
            <a:off x="10573407" y="6358759"/>
            <a:ext cx="1472055" cy="3414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3D12D37-9729-90B9-CCCF-C6A1ACBCA33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99" r="523" b="22507"/>
          <a:stretch/>
        </p:blipFill>
        <p:spPr>
          <a:xfrm>
            <a:off x="1793833" y="1760970"/>
            <a:ext cx="3148657" cy="4628752"/>
          </a:xfrm>
          <a:prstGeom prst="rect">
            <a:avLst/>
          </a:prstGeom>
        </p:spPr>
      </p:pic>
      <p:sp>
        <p:nvSpPr>
          <p:cNvPr id="9" name="箭头: 右弧形 8">
            <a:extLst>
              <a:ext uri="{FF2B5EF4-FFF2-40B4-BE49-F238E27FC236}">
                <a16:creationId xmlns:a16="http://schemas.microsoft.com/office/drawing/2014/main" id="{D81AA3AE-672D-A7C4-4B7F-5CA1770DE9E7}"/>
              </a:ext>
            </a:extLst>
          </p:cNvPr>
          <p:cNvSpPr/>
          <p:nvPr/>
        </p:nvSpPr>
        <p:spPr>
          <a:xfrm>
            <a:off x="4091152" y="2644242"/>
            <a:ext cx="338959" cy="619218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F2CB6342-48B1-487F-D37A-1DAA97A4E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5646" y="2644242"/>
            <a:ext cx="3902379" cy="337224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856C294-2C61-D244-259A-D431C931E9B9}"/>
              </a:ext>
            </a:extLst>
          </p:cNvPr>
          <p:cNvSpPr txBox="1"/>
          <p:nvPr/>
        </p:nvSpPr>
        <p:spPr>
          <a:xfrm>
            <a:off x="1716157" y="1192610"/>
            <a:ext cx="3524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What  we  do:</a:t>
            </a:r>
            <a:endParaRPr lang="zh-CN" altLang="en-US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CB5F62B-59C8-7AF6-A3E2-367E8CD83691}"/>
              </a:ext>
            </a:extLst>
          </p:cNvPr>
          <p:cNvSpPr txBox="1"/>
          <p:nvPr/>
        </p:nvSpPr>
        <p:spPr>
          <a:xfrm>
            <a:off x="7010400" y="1868557"/>
            <a:ext cx="2676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Given in the example: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2830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DA403F-4D4F-C9FF-30CC-53C5100F2E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F90A923-D11B-2284-238F-E03AB89A688C}"/>
              </a:ext>
            </a:extLst>
          </p:cNvPr>
          <p:cNvCxnSpPr/>
          <p:nvPr/>
        </p:nvCxnSpPr>
        <p:spPr>
          <a:xfrm>
            <a:off x="158262" y="1072662"/>
            <a:ext cx="118872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B6550622-CE81-ED9F-F689-30290888257A}"/>
              </a:ext>
            </a:extLst>
          </p:cNvPr>
          <p:cNvSpPr txBox="1"/>
          <p:nvPr/>
        </p:nvSpPr>
        <p:spPr>
          <a:xfrm>
            <a:off x="158262" y="157749"/>
            <a:ext cx="11709991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How it works</a:t>
            </a:r>
            <a:endParaRPr lang="zh-CN" altLang="en-US" sz="48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62F1C26-EE93-3A2C-DFCE-5EC5C3202AB5}"/>
              </a:ext>
            </a:extLst>
          </p:cNvPr>
          <p:cNvSpPr/>
          <p:nvPr/>
        </p:nvSpPr>
        <p:spPr>
          <a:xfrm>
            <a:off x="10573407" y="6358759"/>
            <a:ext cx="1472055" cy="3414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1282730bd97e84f6e8b46b8728135114">
            <a:hlinkClick r:id="" action="ppaction://media"/>
            <a:extLst>
              <a:ext uri="{FF2B5EF4-FFF2-40B4-BE49-F238E27FC236}">
                <a16:creationId xmlns:a16="http://schemas.microsoft.com/office/drawing/2014/main" id="{7F62CC7D-9F10-4E91-CCD4-8ECBF836851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09802" y="240789"/>
            <a:ext cx="3563605" cy="628871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B91981F-CAB7-08B0-3279-8B3E28624645}"/>
              </a:ext>
            </a:extLst>
          </p:cNvPr>
          <p:cNvSpPr txBox="1"/>
          <p:nvPr/>
        </p:nvSpPr>
        <p:spPr>
          <a:xfrm>
            <a:off x="508751" y="2726815"/>
            <a:ext cx="54278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Lora" panose="02000503000000020004" charset="0"/>
                <a:ea typeface="华文细黑" panose="02010600040101010101" charset="-122"/>
              </a:rPr>
              <a:t>Use mobile phone</a:t>
            </a:r>
            <a:r>
              <a:rPr lang="zh-CN" altLang="en-US" sz="2400" b="1" dirty="0">
                <a:latin typeface="Lora" panose="02000503000000020004" charset="0"/>
                <a:ea typeface="华文细黑" panose="02010600040101010101" charset="-122"/>
              </a:rPr>
              <a:t> </a:t>
            </a:r>
            <a:r>
              <a:rPr lang="en-US" altLang="zh-CN" sz="2400" b="1" dirty="0">
                <a:latin typeface="Lora" panose="02000503000000020004" charset="0"/>
                <a:ea typeface="华文细黑" panose="02010600040101010101" charset="-122"/>
              </a:rPr>
              <a:t>to</a:t>
            </a:r>
            <a:r>
              <a:rPr lang="zh-CN" altLang="en-US" sz="2400" b="1" dirty="0">
                <a:latin typeface="Lora" panose="02000503000000020004" charset="0"/>
                <a:ea typeface="华文细黑" panose="02010600040101010101" charset="-122"/>
              </a:rPr>
              <a:t> </a:t>
            </a:r>
            <a:r>
              <a:rPr lang="en-US" altLang="zh-CN" sz="2400" b="1" dirty="0">
                <a:latin typeface="Lora" panose="02000503000000020004" charset="0"/>
                <a:ea typeface="华文细黑" panose="02010600040101010101" charset="-122"/>
              </a:rPr>
              <a:t>control</a:t>
            </a:r>
            <a:r>
              <a:rPr lang="zh-CN" altLang="en-US" sz="2400" b="1" dirty="0">
                <a:latin typeface="Lora" panose="02000503000000020004" charset="0"/>
                <a:ea typeface="华文细黑" panose="02010600040101010101" charset="-122"/>
              </a:rPr>
              <a:t> </a:t>
            </a:r>
            <a:r>
              <a:rPr lang="en-US" altLang="zh-CN" sz="2400" b="1" dirty="0">
                <a:latin typeface="Lora" panose="02000503000000020004" charset="0"/>
                <a:ea typeface="华文细黑" panose="02010600040101010101" charset="-122"/>
              </a:rPr>
              <a:t>it.</a:t>
            </a:r>
          </a:p>
        </p:txBody>
      </p:sp>
    </p:spTree>
    <p:extLst>
      <p:ext uri="{BB962C8B-B14F-4D97-AF65-F5344CB8AC3E}">
        <p14:creationId xmlns:p14="http://schemas.microsoft.com/office/powerpoint/2010/main" val="98202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814338-7CAD-0FAC-7DFC-C266992686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5D06763-3D5C-5465-6CC2-E01726E60351}"/>
              </a:ext>
            </a:extLst>
          </p:cNvPr>
          <p:cNvSpPr/>
          <p:nvPr/>
        </p:nvSpPr>
        <p:spPr>
          <a:xfrm>
            <a:off x="-12700" y="2700020"/>
            <a:ext cx="6103620" cy="3155950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4FFB2633-1ECA-2264-A954-25024E09F95A}"/>
              </a:ext>
            </a:extLst>
          </p:cNvPr>
          <p:cNvGrpSpPr/>
          <p:nvPr/>
        </p:nvGrpSpPr>
        <p:grpSpPr>
          <a:xfrm>
            <a:off x="4565015" y="-9525"/>
            <a:ext cx="150495" cy="6877050"/>
            <a:chOff x="7189" y="-15"/>
            <a:chExt cx="237" cy="1083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24B69439-B1C6-EE40-1060-EFE6235EFF30}"/>
                </a:ext>
              </a:extLst>
            </p:cNvPr>
            <p:cNvGrpSpPr/>
            <p:nvPr/>
          </p:nvGrpSpPr>
          <p:grpSpPr>
            <a:xfrm>
              <a:off x="7302" y="-15"/>
              <a:ext cx="11" cy="10830"/>
              <a:chOff x="7302" y="-15"/>
              <a:chExt cx="11" cy="10830"/>
            </a:xfrm>
          </p:grpSpPr>
          <p:cxnSp>
            <p:nvCxnSpPr>
              <p:cNvPr id="3" name="直接连接符 2">
                <a:extLst>
                  <a:ext uri="{FF2B5EF4-FFF2-40B4-BE49-F238E27FC236}">
                    <a16:creationId xmlns:a16="http://schemas.microsoft.com/office/drawing/2014/main" id="{868D9E11-E032-B73E-6FE3-89AD38A17AF8}"/>
                  </a:ext>
                </a:extLst>
              </p:cNvPr>
              <p:cNvCxnSpPr/>
              <p:nvPr/>
            </p:nvCxnSpPr>
            <p:spPr>
              <a:xfrm>
                <a:off x="7313" y="-15"/>
                <a:ext cx="0" cy="10830"/>
              </a:xfrm>
              <a:prstGeom prst="line">
                <a:avLst/>
              </a:prstGeom>
              <a:ln w="28575" cmpd="sng">
                <a:solidFill>
                  <a:schemeClr val="accent2">
                    <a:alpha val="70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直接连接符 3">
                <a:extLst>
                  <a:ext uri="{FF2B5EF4-FFF2-40B4-BE49-F238E27FC236}">
                    <a16:creationId xmlns:a16="http://schemas.microsoft.com/office/drawing/2014/main" id="{AE2E404D-4195-92CA-6B34-E629A51B9C5B}"/>
                  </a:ext>
                </a:extLst>
              </p:cNvPr>
              <p:cNvCxnSpPr/>
              <p:nvPr/>
            </p:nvCxnSpPr>
            <p:spPr>
              <a:xfrm>
                <a:off x="7302" y="4252"/>
                <a:ext cx="11" cy="4969"/>
              </a:xfrm>
              <a:prstGeom prst="line">
                <a:avLst/>
              </a:prstGeom>
              <a:ln w="28575" cmpd="sng">
                <a:solidFill>
                  <a:schemeClr val="bg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349B2C4C-5EC4-6947-2EC3-D99C28DBE88C}"/>
                </a:ext>
              </a:extLst>
            </p:cNvPr>
            <p:cNvSpPr/>
            <p:nvPr/>
          </p:nvSpPr>
          <p:spPr>
            <a:xfrm>
              <a:off x="7189" y="5658"/>
              <a:ext cx="237" cy="21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C9D78D7B-146B-6F53-193B-ACF85F1EA6C8}"/>
              </a:ext>
            </a:extLst>
          </p:cNvPr>
          <p:cNvSpPr txBox="1"/>
          <p:nvPr/>
        </p:nvSpPr>
        <p:spPr>
          <a:xfrm>
            <a:off x="227330" y="3007995"/>
            <a:ext cx="416623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0" b="1" dirty="0">
                <a:solidFill>
                  <a:schemeClr val="bg1"/>
                </a:solidFill>
                <a:latin typeface="Arial" panose="020B0604020202020204" pitchFamily="34" charset="0"/>
                <a:ea typeface="华文细黑" panose="02010600040101010101" charset="-122"/>
              </a:rPr>
              <a:t>04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50F2BDD-C50E-954B-9F7A-6762DF235D54}"/>
              </a:ext>
            </a:extLst>
          </p:cNvPr>
          <p:cNvSpPr txBox="1"/>
          <p:nvPr/>
        </p:nvSpPr>
        <p:spPr>
          <a:xfrm>
            <a:off x="5446395" y="3429000"/>
            <a:ext cx="67456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>
                <a:solidFill>
                  <a:schemeClr val="bg1"/>
                </a:solidFill>
                <a:latin typeface="Poppins SemiBold" panose="02000000000000000000" charset="0"/>
                <a:ea typeface="华文细黑" panose="02010600040101010101" charset="-122"/>
                <a:sym typeface="+mn-ea"/>
              </a:rPr>
              <a:t>D</a:t>
            </a:r>
            <a:r>
              <a:rPr lang="en-US" altLang="zh-CN" sz="6000" dirty="0">
                <a:solidFill>
                  <a:srgbClr val="F2A46E"/>
                </a:solidFill>
                <a:latin typeface="Poppins SemiBold" panose="02000000000000000000" charset="0"/>
                <a:ea typeface="华文细黑" panose="02010600040101010101" charset="-122"/>
                <a:sym typeface="+mn-ea"/>
              </a:rPr>
              <a:t>emo</a:t>
            </a:r>
          </a:p>
          <a:p>
            <a:r>
              <a:rPr lang="en-US" altLang="zh-CN" sz="6000" dirty="0">
                <a:solidFill>
                  <a:schemeClr val="bg1"/>
                </a:solidFill>
                <a:latin typeface="Poppins SemiBold" panose="02000000000000000000" charset="0"/>
                <a:ea typeface="华文细黑" panose="02010600040101010101" charset="-122"/>
                <a:sym typeface="+mn-ea"/>
              </a:rPr>
              <a:t>V</a:t>
            </a:r>
            <a:r>
              <a:rPr lang="en-US" altLang="zh-CN" sz="6000" dirty="0">
                <a:solidFill>
                  <a:srgbClr val="F2A46E"/>
                </a:solidFill>
                <a:latin typeface="Poppins SemiBold" panose="02000000000000000000" charset="0"/>
                <a:ea typeface="华文细黑" panose="02010600040101010101" charset="-122"/>
                <a:sym typeface="+mn-ea"/>
              </a:rPr>
              <a:t>ideo</a:t>
            </a:r>
          </a:p>
        </p:txBody>
      </p:sp>
    </p:spTree>
    <p:extLst>
      <p:ext uri="{BB962C8B-B14F-4D97-AF65-F5344CB8AC3E}">
        <p14:creationId xmlns:p14="http://schemas.microsoft.com/office/powerpoint/2010/main" val="81808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6883BB1B-0F4E-0B4E-5FF6-C20A625479CE}"/>
              </a:ext>
            </a:extLst>
          </p:cNvPr>
          <p:cNvCxnSpPr/>
          <p:nvPr/>
        </p:nvCxnSpPr>
        <p:spPr>
          <a:xfrm>
            <a:off x="158262" y="1072662"/>
            <a:ext cx="118872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26E3AE4F-3620-320D-C344-E56284415A9F}"/>
              </a:ext>
            </a:extLst>
          </p:cNvPr>
          <p:cNvSpPr txBox="1"/>
          <p:nvPr/>
        </p:nvSpPr>
        <p:spPr>
          <a:xfrm>
            <a:off x="158262" y="157749"/>
            <a:ext cx="11709991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See LHP:</a:t>
            </a:r>
            <a:endParaRPr lang="zh-CN" altLang="en-US" sz="48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F793623-0B65-2391-5194-631E08646507}"/>
              </a:ext>
            </a:extLst>
          </p:cNvPr>
          <p:cNvSpPr/>
          <p:nvPr/>
        </p:nvSpPr>
        <p:spPr>
          <a:xfrm>
            <a:off x="10573407" y="6358759"/>
            <a:ext cx="1472055" cy="3414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317314A-7B0B-D44A-2FA4-C9FD297861C8}"/>
              </a:ext>
            </a:extLst>
          </p:cNvPr>
          <p:cNvSpPr/>
          <p:nvPr/>
        </p:nvSpPr>
        <p:spPr>
          <a:xfrm>
            <a:off x="9328807" y="3501233"/>
            <a:ext cx="1244600" cy="2144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6b2b377e6f4feaa1a5345384889ac33e">
            <a:hlinkClick r:id="" action="ppaction://media"/>
            <a:extLst>
              <a:ext uri="{FF2B5EF4-FFF2-40B4-BE49-F238E27FC236}">
                <a16:creationId xmlns:a16="http://schemas.microsoft.com/office/drawing/2014/main" id="{7B3A7609-3531-402F-D13C-A27E21D1AD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2554" y="661391"/>
            <a:ext cx="3340025" cy="5894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9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7B3102-2790-50D9-1C0B-C6AC268E1F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1D24A87-641C-7A56-9A45-961D8D951A9A}"/>
              </a:ext>
            </a:extLst>
          </p:cNvPr>
          <p:cNvCxnSpPr/>
          <p:nvPr/>
        </p:nvCxnSpPr>
        <p:spPr>
          <a:xfrm>
            <a:off x="158262" y="1072662"/>
            <a:ext cx="118872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7F20F796-D114-C13A-0DCB-2DD681687A09}"/>
              </a:ext>
            </a:extLst>
          </p:cNvPr>
          <p:cNvSpPr txBox="1"/>
          <p:nvPr/>
        </p:nvSpPr>
        <p:spPr>
          <a:xfrm>
            <a:off x="158262" y="157749"/>
            <a:ext cx="11709991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See LHP:</a:t>
            </a:r>
            <a:endParaRPr lang="zh-CN" altLang="en-US" sz="48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53150D7-0C35-8BD5-C848-0B13F7461E11}"/>
              </a:ext>
            </a:extLst>
          </p:cNvPr>
          <p:cNvSpPr/>
          <p:nvPr/>
        </p:nvSpPr>
        <p:spPr>
          <a:xfrm>
            <a:off x="10573407" y="6358759"/>
            <a:ext cx="1472055" cy="3414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6EA05C1-C330-FC50-5D3D-F912FA865557}"/>
              </a:ext>
            </a:extLst>
          </p:cNvPr>
          <p:cNvSpPr/>
          <p:nvPr/>
        </p:nvSpPr>
        <p:spPr>
          <a:xfrm>
            <a:off x="9328807" y="3501233"/>
            <a:ext cx="1244600" cy="2144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ccd4752ecb3a489324f939337f35dc86">
            <a:hlinkClick r:id="" action="ppaction://media"/>
            <a:extLst>
              <a:ext uri="{FF2B5EF4-FFF2-40B4-BE49-F238E27FC236}">
                <a16:creationId xmlns:a16="http://schemas.microsoft.com/office/drawing/2014/main" id="{9062832F-F257-53F6-AB45-E47F9D4B23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0844" y="1636588"/>
            <a:ext cx="8333242" cy="472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485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P32 Wi-Fi &amp; 蓝牙 SoC | 乐鑫科技">
            <a:extLst>
              <a:ext uri="{FF2B5EF4-FFF2-40B4-BE49-F238E27FC236}">
                <a16:creationId xmlns:a16="http://schemas.microsoft.com/office/drawing/2014/main" id="{7A0B0C56-8416-B76E-82CE-213D50EFF4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11275"/>
            <a:ext cx="12192000" cy="4233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>
            <a:off x="2125980" y="2260600"/>
            <a:ext cx="7939405" cy="2336165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2108200" y="2706370"/>
            <a:ext cx="797496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00000"/>
              </a:lnSpc>
            </a:pPr>
            <a:r>
              <a:rPr lang="en-US" altLang="zh-CN" sz="8800">
                <a:solidFill>
                  <a:schemeClr val="bg1"/>
                </a:solidFill>
                <a:latin typeface="Poppins SemiBold" panose="02000000000000000000" charset="0"/>
                <a:ea typeface="华文细黑" panose="02010600040101010101" charset="-122"/>
              </a:rPr>
              <a:t>THANK YOU</a:t>
            </a:r>
          </a:p>
        </p:txBody>
      </p:sp>
      <p:sp>
        <p:nvSpPr>
          <p:cNvPr id="9" name="矩形 8"/>
          <p:cNvSpPr/>
          <p:nvPr/>
        </p:nvSpPr>
        <p:spPr>
          <a:xfrm>
            <a:off x="1958975" y="2108200"/>
            <a:ext cx="8273415" cy="2640965"/>
          </a:xfrm>
          <a:prstGeom prst="rect">
            <a:avLst/>
          </a:prstGeom>
          <a:noFill/>
          <a:ln w="38100" cmpd="sng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2700" y="2700020"/>
            <a:ext cx="6103620" cy="3155950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4565015" y="-9525"/>
            <a:ext cx="150495" cy="6877050"/>
            <a:chOff x="7189" y="-15"/>
            <a:chExt cx="237" cy="10830"/>
          </a:xfrm>
        </p:grpSpPr>
        <p:grpSp>
          <p:nvGrpSpPr>
            <p:cNvPr id="5" name="组合 4"/>
            <p:cNvGrpSpPr/>
            <p:nvPr/>
          </p:nvGrpSpPr>
          <p:grpSpPr>
            <a:xfrm>
              <a:off x="7302" y="-15"/>
              <a:ext cx="11" cy="10830"/>
              <a:chOff x="7302" y="-15"/>
              <a:chExt cx="11" cy="10830"/>
            </a:xfrm>
          </p:grpSpPr>
          <p:cxnSp>
            <p:nvCxnSpPr>
              <p:cNvPr id="3" name="直接连接符 2"/>
              <p:cNvCxnSpPr/>
              <p:nvPr/>
            </p:nvCxnSpPr>
            <p:spPr>
              <a:xfrm>
                <a:off x="7313" y="-15"/>
                <a:ext cx="0" cy="10830"/>
              </a:xfrm>
              <a:prstGeom prst="line">
                <a:avLst/>
              </a:prstGeom>
              <a:ln w="28575" cmpd="sng">
                <a:solidFill>
                  <a:schemeClr val="accent2">
                    <a:alpha val="70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直接连接符 3"/>
              <p:cNvCxnSpPr/>
              <p:nvPr/>
            </p:nvCxnSpPr>
            <p:spPr>
              <a:xfrm>
                <a:off x="7302" y="4252"/>
                <a:ext cx="11" cy="4969"/>
              </a:xfrm>
              <a:prstGeom prst="line">
                <a:avLst/>
              </a:prstGeom>
              <a:ln w="28575" cmpd="sng">
                <a:solidFill>
                  <a:schemeClr val="bg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矩形 5"/>
            <p:cNvSpPr/>
            <p:nvPr/>
          </p:nvSpPr>
          <p:spPr>
            <a:xfrm>
              <a:off x="7189" y="5658"/>
              <a:ext cx="237" cy="21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227330" y="3007995"/>
            <a:ext cx="416623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0" b="1" dirty="0">
                <a:solidFill>
                  <a:schemeClr val="bg1"/>
                </a:solidFill>
                <a:latin typeface="Arial" panose="020B0604020202020204" pitchFamily="34" charset="0"/>
                <a:ea typeface="华文细黑" panose="02010600040101010101" charset="-122"/>
              </a:rPr>
              <a:t>01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AE6ADD3-9749-27F3-A03A-45BDDB335DC9}"/>
              </a:ext>
            </a:extLst>
          </p:cNvPr>
          <p:cNvSpPr txBox="1"/>
          <p:nvPr/>
        </p:nvSpPr>
        <p:spPr>
          <a:xfrm>
            <a:off x="4787265" y="3108543"/>
            <a:ext cx="67456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bg1"/>
                </a:solidFill>
                <a:latin typeface="Poppins SemiBold" panose="02000000000000000000" charset="0"/>
                <a:ea typeface="华文细黑" panose="02010600040101010101" charset="-122"/>
                <a:sym typeface="+mn-ea"/>
              </a:rPr>
              <a:t>Ove</a:t>
            </a:r>
            <a:r>
              <a:rPr lang="en-US" altLang="zh-CN" sz="4800" dirty="0">
                <a:solidFill>
                  <a:srgbClr val="F2A46E"/>
                </a:solidFill>
                <a:latin typeface="Poppins SemiBold" panose="02000000000000000000" charset="0"/>
                <a:ea typeface="华文细黑" panose="02010600040101010101" charset="-122"/>
                <a:sym typeface="+mn-ea"/>
              </a:rPr>
              <a:t>rall Architecture</a:t>
            </a:r>
            <a:endParaRPr lang="zh-CN" altLang="en-US" sz="4800" dirty="0">
              <a:solidFill>
                <a:srgbClr val="F2A46E"/>
              </a:solidFill>
              <a:latin typeface="Poppins SemiBold" panose="02000000000000000000" charset="0"/>
              <a:ea typeface="华文细黑" panose="0201060004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EF2D60C3-B41F-619D-0CFA-08B1DDC29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760" y="1368062"/>
            <a:ext cx="6256870" cy="3820886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6615416" y="1590981"/>
            <a:ext cx="1192703" cy="349801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6183720" y="2602650"/>
            <a:ext cx="4625975" cy="22428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矩形 47"/>
          <p:cNvSpPr>
            <a:spLocks noChangeArrowheads="1"/>
          </p:cNvSpPr>
          <p:nvPr/>
        </p:nvSpPr>
        <p:spPr bwMode="auto">
          <a:xfrm>
            <a:off x="6221821" y="2832094"/>
            <a:ext cx="4625975" cy="16750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bg1"/>
                </a:solidFill>
                <a:ea typeface="华文细黑" panose="02010600040101010101" charset="-122"/>
                <a:sym typeface="+mn-ea"/>
              </a:rPr>
              <a:t>Every night we end up cozy in bed only to realize the lights are still on—and there's zero chance we are crawling out to turn it off.</a:t>
            </a:r>
            <a:endParaRPr lang="zh-CN" altLang="en-US" dirty="0">
              <a:solidFill>
                <a:schemeClr val="bg1"/>
              </a:solidFill>
              <a:ea typeface="华文细黑" panose="02010600040101010101" charset="-122"/>
              <a:cs typeface="Arial" panose="020B0604020202020204" pitchFamily="34" charset="0"/>
              <a:sym typeface="+mn-ea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596C3C3D-0A21-B2FA-E6AC-B324DD1C662C}"/>
              </a:ext>
            </a:extLst>
          </p:cNvPr>
          <p:cNvCxnSpPr/>
          <p:nvPr/>
        </p:nvCxnSpPr>
        <p:spPr>
          <a:xfrm>
            <a:off x="158262" y="1072662"/>
            <a:ext cx="118872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D18B4CCE-0C98-FE70-11EE-73D276454AA4}"/>
              </a:ext>
            </a:extLst>
          </p:cNvPr>
          <p:cNvSpPr txBox="1"/>
          <p:nvPr/>
        </p:nvSpPr>
        <p:spPr>
          <a:xfrm>
            <a:off x="158262" y="157749"/>
            <a:ext cx="11709991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Why</a:t>
            </a:r>
            <a:endParaRPr lang="zh-CN" altLang="en-US" sz="48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93" name="矩形 39"/>
          <p:cNvSpPr>
            <a:spLocks noChangeAspect="1" noChangeArrowheads="1"/>
          </p:cNvSpPr>
          <p:nvPr/>
        </p:nvSpPr>
        <p:spPr bwMode="auto">
          <a:xfrm rot="2700000">
            <a:off x="7165776" y="1681046"/>
            <a:ext cx="1200765" cy="1203446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35A61389-5732-7A76-772B-FD84DCEF5992}"/>
              </a:ext>
            </a:extLst>
          </p:cNvPr>
          <p:cNvCxnSpPr/>
          <p:nvPr/>
        </p:nvCxnSpPr>
        <p:spPr>
          <a:xfrm>
            <a:off x="158262" y="1072662"/>
            <a:ext cx="118872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84F97362-50BC-44C4-78F0-9652AE8AF072}"/>
              </a:ext>
            </a:extLst>
          </p:cNvPr>
          <p:cNvSpPr txBox="1"/>
          <p:nvPr/>
        </p:nvSpPr>
        <p:spPr>
          <a:xfrm>
            <a:off x="158262" y="157749"/>
            <a:ext cx="11709991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What devices</a:t>
            </a:r>
            <a:endParaRPr lang="zh-CN" altLang="en-US" sz="48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48D4FF1-6EB9-1AC4-2681-63CAF0E4CEC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918" y="1765692"/>
            <a:ext cx="3218009" cy="3218009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BD3AED9-35DC-AC6F-00BA-EA8B5000517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512" y="1652324"/>
            <a:ext cx="3801794" cy="3801794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F49E3AE5-1036-E7BD-CFDD-6DA96A5060F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419" y="2139165"/>
            <a:ext cx="2996524" cy="2996524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A2E606A0-E45C-CBEA-321A-51778B4A1551}"/>
              </a:ext>
            </a:extLst>
          </p:cNvPr>
          <p:cNvSpPr txBox="1"/>
          <p:nvPr/>
        </p:nvSpPr>
        <p:spPr>
          <a:xfrm>
            <a:off x="1533701" y="4908322"/>
            <a:ext cx="19104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ESP32</a:t>
            </a:r>
            <a:endParaRPr lang="zh-CN" altLang="en-US" sz="4000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3A8F956-6DE3-054E-2E06-290974322341}"/>
              </a:ext>
            </a:extLst>
          </p:cNvPr>
          <p:cNvSpPr txBox="1"/>
          <p:nvPr/>
        </p:nvSpPr>
        <p:spPr>
          <a:xfrm>
            <a:off x="5115755" y="4908322"/>
            <a:ext cx="19104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SG90</a:t>
            </a:r>
            <a:endParaRPr lang="zh-CN" altLang="en-US" sz="4000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68EF3DE-659D-0E68-142C-B8C8D82E7D8B}"/>
              </a:ext>
            </a:extLst>
          </p:cNvPr>
          <p:cNvSpPr txBox="1"/>
          <p:nvPr/>
        </p:nvSpPr>
        <p:spPr>
          <a:xfrm>
            <a:off x="7685968" y="4873444"/>
            <a:ext cx="29723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Dupont line</a:t>
            </a:r>
            <a:endParaRPr lang="zh-CN" altLang="en-US" sz="4000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FC206331-48F8-A8B1-E6A9-10815660A458}"/>
              </a:ext>
            </a:extLst>
          </p:cNvPr>
          <p:cNvCxnSpPr/>
          <p:nvPr/>
        </p:nvCxnSpPr>
        <p:spPr>
          <a:xfrm>
            <a:off x="194626" y="898490"/>
            <a:ext cx="118872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3F5E0D68-EE7C-CCDC-51A1-F5CD9548E68E}"/>
              </a:ext>
            </a:extLst>
          </p:cNvPr>
          <p:cNvSpPr txBox="1"/>
          <p:nvPr/>
        </p:nvSpPr>
        <p:spPr>
          <a:xfrm>
            <a:off x="70338" y="157749"/>
            <a:ext cx="12033739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Workflow</a:t>
            </a:r>
            <a:endParaRPr lang="zh-CN" altLang="en-US" sz="48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sp>
        <p:nvSpPr>
          <p:cNvPr id="6" name="五边形 5">
            <a:extLst>
              <a:ext uri="{FF2B5EF4-FFF2-40B4-BE49-F238E27FC236}">
                <a16:creationId xmlns:a16="http://schemas.microsoft.com/office/drawing/2014/main" id="{E91B83FB-A426-3835-53CB-DC9E8DC2DB94}"/>
              </a:ext>
            </a:extLst>
          </p:cNvPr>
          <p:cNvSpPr/>
          <p:nvPr/>
        </p:nvSpPr>
        <p:spPr>
          <a:xfrm>
            <a:off x="142021" y="1639232"/>
            <a:ext cx="1327639" cy="1264418"/>
          </a:xfrm>
          <a:prstGeom prst="pentagon">
            <a:avLst/>
          </a:prstGeom>
          <a:noFill/>
          <a:ln w="28575">
            <a:solidFill>
              <a:srgbClr val="F2A46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rgbClr val="ED7D31"/>
                </a:solidFill>
              </a:rPr>
              <a:t>Snap!</a:t>
            </a:r>
            <a:endParaRPr lang="zh-CN" altLang="en-US" sz="2400" b="1" dirty="0">
              <a:solidFill>
                <a:srgbClr val="ED7D3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64CD34E-7244-E42A-2B8F-9540BBB19435}"/>
              </a:ext>
            </a:extLst>
          </p:cNvPr>
          <p:cNvSpPr/>
          <p:nvPr/>
        </p:nvSpPr>
        <p:spPr>
          <a:xfrm>
            <a:off x="1839775" y="1639232"/>
            <a:ext cx="3208294" cy="4289389"/>
          </a:xfrm>
          <a:prstGeom prst="rect">
            <a:avLst/>
          </a:prstGeom>
          <a:solidFill>
            <a:srgbClr val="0070C0">
              <a:alpha val="1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70F5F0B-F1EA-349A-B8AC-2F8CC5D05E1D}"/>
              </a:ext>
            </a:extLst>
          </p:cNvPr>
          <p:cNvSpPr/>
          <p:nvPr/>
        </p:nvSpPr>
        <p:spPr>
          <a:xfrm>
            <a:off x="5967015" y="1639232"/>
            <a:ext cx="3208294" cy="4289389"/>
          </a:xfrm>
          <a:prstGeom prst="rect">
            <a:avLst/>
          </a:prstGeom>
          <a:solidFill>
            <a:schemeClr val="accent6">
              <a:lumMod val="50000"/>
              <a:alpha val="10000"/>
            </a:schemeClr>
          </a:solidFill>
          <a:ln>
            <a:solidFill>
              <a:srgbClr val="9DCA7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菱形 8">
            <a:extLst>
              <a:ext uri="{FF2B5EF4-FFF2-40B4-BE49-F238E27FC236}">
                <a16:creationId xmlns:a16="http://schemas.microsoft.com/office/drawing/2014/main" id="{0B63A3CF-63A6-CDDB-72DD-01EE5408FF02}"/>
              </a:ext>
            </a:extLst>
          </p:cNvPr>
          <p:cNvSpPr/>
          <p:nvPr/>
        </p:nvSpPr>
        <p:spPr>
          <a:xfrm>
            <a:off x="9634847" y="4583047"/>
            <a:ext cx="1968755" cy="1968755"/>
          </a:xfrm>
          <a:prstGeom prst="diamond">
            <a:avLst/>
          </a:prstGeom>
          <a:noFill/>
          <a:ln w="28575">
            <a:solidFill>
              <a:srgbClr val="F2A46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rgbClr val="ED7D31"/>
                </a:solidFill>
              </a:rPr>
              <a:t>Switch!</a:t>
            </a:r>
            <a:endParaRPr lang="zh-CN" altLang="en-US" sz="2000" b="1" dirty="0">
              <a:solidFill>
                <a:srgbClr val="ED7D3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7DF6D96-C4CA-17D3-8764-83145DD3A04C}"/>
              </a:ext>
            </a:extLst>
          </p:cNvPr>
          <p:cNvSpPr/>
          <p:nvPr/>
        </p:nvSpPr>
        <p:spPr>
          <a:xfrm>
            <a:off x="2054019" y="1822705"/>
            <a:ext cx="1301262" cy="8974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err="1">
                <a:solidFill>
                  <a:srgbClr val="0070C0"/>
                </a:solidFill>
              </a:rPr>
              <a:t>Pyaudio</a:t>
            </a:r>
            <a:endParaRPr lang="zh-CN" altLang="en-US" sz="2400" b="1" dirty="0">
              <a:solidFill>
                <a:srgbClr val="0070C0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95581DC-80C0-6BD4-2257-BB495F93BF40}"/>
              </a:ext>
            </a:extLst>
          </p:cNvPr>
          <p:cNvSpPr/>
          <p:nvPr/>
        </p:nvSpPr>
        <p:spPr>
          <a:xfrm>
            <a:off x="2104920" y="3335190"/>
            <a:ext cx="2751991" cy="8974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rgbClr val="0070C0"/>
                </a:solidFill>
              </a:rPr>
              <a:t>Recognition Network</a:t>
            </a:r>
            <a:endParaRPr lang="zh-CN" altLang="en-US" sz="2400" b="1" dirty="0">
              <a:solidFill>
                <a:srgbClr val="0070C0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7E8C28E-6743-14D4-2BC8-190B57E7EAFE}"/>
              </a:ext>
            </a:extLst>
          </p:cNvPr>
          <p:cNvSpPr/>
          <p:nvPr/>
        </p:nvSpPr>
        <p:spPr>
          <a:xfrm>
            <a:off x="3555649" y="4623523"/>
            <a:ext cx="1301262" cy="8974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rgbClr val="0070C0"/>
                </a:solidFill>
              </a:rPr>
              <a:t>Bleak</a:t>
            </a:r>
            <a:endParaRPr lang="zh-CN" altLang="en-US" sz="2400" b="1" dirty="0">
              <a:solidFill>
                <a:srgbClr val="0070C0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3600703-1697-4CB1-52D5-9DB276BB5551}"/>
              </a:ext>
            </a:extLst>
          </p:cNvPr>
          <p:cNvSpPr/>
          <p:nvPr/>
        </p:nvSpPr>
        <p:spPr>
          <a:xfrm>
            <a:off x="6239633" y="4209119"/>
            <a:ext cx="1989816" cy="1311876"/>
          </a:xfrm>
          <a:prstGeom prst="rect">
            <a:avLst/>
          </a:prstGeom>
          <a:solidFill>
            <a:srgbClr val="9DCA7C"/>
          </a:solidFill>
          <a:ln>
            <a:solidFill>
              <a:srgbClr val="9DCA7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rgbClr val="00B050"/>
                </a:solidFill>
              </a:rPr>
              <a:t>BLE</a:t>
            </a:r>
            <a:r>
              <a:rPr lang="zh-CN" altLang="en-US" sz="2400" b="1" dirty="0">
                <a:solidFill>
                  <a:srgbClr val="00B050"/>
                </a:solidFill>
              </a:rPr>
              <a:t> </a:t>
            </a:r>
            <a:r>
              <a:rPr lang="en-US" altLang="zh-CN" sz="2400" b="1" dirty="0">
                <a:solidFill>
                  <a:srgbClr val="00B050"/>
                </a:solidFill>
              </a:rPr>
              <a:t>Server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152D6C2-553E-87CD-1373-CFA7BB49DC15}"/>
              </a:ext>
            </a:extLst>
          </p:cNvPr>
          <p:cNvSpPr/>
          <p:nvPr/>
        </p:nvSpPr>
        <p:spPr>
          <a:xfrm>
            <a:off x="6964736" y="1822705"/>
            <a:ext cx="1989816" cy="1311876"/>
          </a:xfrm>
          <a:prstGeom prst="rect">
            <a:avLst/>
          </a:prstGeom>
          <a:solidFill>
            <a:srgbClr val="9DCA7C"/>
          </a:solidFill>
          <a:ln>
            <a:solidFill>
              <a:srgbClr val="9DCA7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rgbClr val="00B050"/>
                </a:solidFill>
              </a:rPr>
              <a:t>Servo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BA8C6F70-B4EA-EDF7-3720-01344BA8ABEF}"/>
              </a:ext>
            </a:extLst>
          </p:cNvPr>
          <p:cNvSpPr/>
          <p:nvPr/>
        </p:nvSpPr>
        <p:spPr>
          <a:xfrm>
            <a:off x="9550927" y="2023314"/>
            <a:ext cx="1989816" cy="131187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accent4">
                    <a:lumMod val="75000"/>
                  </a:schemeClr>
                </a:solidFill>
              </a:rPr>
              <a:t>Motor</a:t>
            </a:r>
          </a:p>
        </p:txBody>
      </p:sp>
      <p:sp>
        <p:nvSpPr>
          <p:cNvPr id="19" name="箭头: 下弧形 18">
            <a:extLst>
              <a:ext uri="{FF2B5EF4-FFF2-40B4-BE49-F238E27FC236}">
                <a16:creationId xmlns:a16="http://schemas.microsoft.com/office/drawing/2014/main" id="{381618F4-9FB0-1883-708C-C62FBD29C74D}"/>
              </a:ext>
            </a:extLst>
          </p:cNvPr>
          <p:cNvSpPr/>
          <p:nvPr/>
        </p:nvSpPr>
        <p:spPr>
          <a:xfrm>
            <a:off x="4626197" y="5612466"/>
            <a:ext cx="1930400" cy="632308"/>
          </a:xfrm>
          <a:prstGeom prst="curvedUpArrow">
            <a:avLst/>
          </a:prstGeom>
          <a:gradFill>
            <a:gsLst>
              <a:gs pos="0">
                <a:srgbClr val="5B9BD5"/>
              </a:gs>
              <a:gs pos="100000">
                <a:srgbClr val="9DCA7C"/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2D38CBF-EF02-ED34-7898-F339AE1BDB73}"/>
              </a:ext>
            </a:extLst>
          </p:cNvPr>
          <p:cNvSpPr txBox="1"/>
          <p:nvPr/>
        </p:nvSpPr>
        <p:spPr>
          <a:xfrm>
            <a:off x="4524378" y="6249605"/>
            <a:ext cx="2032219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Bluetooth</a:t>
            </a:r>
            <a:endParaRPr lang="zh-CN" altLang="en-US" sz="20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048EC099-354D-69B1-C8B9-A03B43B532B1}"/>
              </a:ext>
            </a:extLst>
          </p:cNvPr>
          <p:cNvCxnSpPr>
            <a:cxnSpLocks/>
          </p:cNvCxnSpPr>
          <p:nvPr/>
        </p:nvCxnSpPr>
        <p:spPr>
          <a:xfrm>
            <a:off x="2808656" y="2811163"/>
            <a:ext cx="465215" cy="44026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BBC262C6-2892-46AA-9BB9-040873903A0D}"/>
              </a:ext>
            </a:extLst>
          </p:cNvPr>
          <p:cNvCxnSpPr>
            <a:cxnSpLocks/>
          </p:cNvCxnSpPr>
          <p:nvPr/>
        </p:nvCxnSpPr>
        <p:spPr>
          <a:xfrm>
            <a:off x="4010471" y="4316422"/>
            <a:ext cx="372533" cy="2666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08241A85-45E4-A5C1-3E5C-501B8F6B33D7}"/>
              </a:ext>
            </a:extLst>
          </p:cNvPr>
          <p:cNvCxnSpPr>
            <a:cxnSpLocks/>
          </p:cNvCxnSpPr>
          <p:nvPr/>
        </p:nvCxnSpPr>
        <p:spPr>
          <a:xfrm flipV="1">
            <a:off x="7244081" y="3251430"/>
            <a:ext cx="715563" cy="829733"/>
          </a:xfrm>
          <a:prstGeom prst="straightConnector1">
            <a:avLst/>
          </a:prstGeom>
          <a:ln w="38100">
            <a:solidFill>
              <a:srgbClr val="9DCA7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B7897227-7529-CC05-03C4-EFA7ED2DF0FA}"/>
              </a:ext>
            </a:extLst>
          </p:cNvPr>
          <p:cNvCxnSpPr>
            <a:cxnSpLocks/>
          </p:cNvCxnSpPr>
          <p:nvPr/>
        </p:nvCxnSpPr>
        <p:spPr>
          <a:xfrm>
            <a:off x="10545835" y="3500408"/>
            <a:ext cx="73389" cy="949326"/>
          </a:xfrm>
          <a:prstGeom prst="straightConnector1">
            <a:avLst/>
          </a:prstGeom>
          <a:ln w="38100">
            <a:gradFill>
              <a:gsLst>
                <a:gs pos="34000">
                  <a:schemeClr val="accent4">
                    <a:lumMod val="40000"/>
                    <a:lumOff val="60000"/>
                  </a:schemeClr>
                </a:gs>
                <a:gs pos="67000">
                  <a:schemeClr val="accent2"/>
                </a:gs>
              </a:gsLst>
              <a:lin ang="5400000" scaled="1"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9A23427C-C64D-430F-1BDC-B73009F07328}"/>
              </a:ext>
            </a:extLst>
          </p:cNvPr>
          <p:cNvCxnSpPr>
            <a:cxnSpLocks/>
          </p:cNvCxnSpPr>
          <p:nvPr/>
        </p:nvCxnSpPr>
        <p:spPr>
          <a:xfrm flipV="1">
            <a:off x="1398067" y="2271441"/>
            <a:ext cx="570900" cy="448736"/>
          </a:xfrm>
          <a:prstGeom prst="straightConnector1">
            <a:avLst/>
          </a:prstGeom>
          <a:ln w="38100">
            <a:gradFill>
              <a:gsLst>
                <a:gs pos="40000">
                  <a:srgbClr val="ED7D31"/>
                </a:gs>
                <a:gs pos="71000">
                  <a:srgbClr val="5B9BD5"/>
                </a:gs>
              </a:gsLst>
              <a:lin ang="5400000" scaled="1"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BA2FF9DC-222C-E321-9389-35FF1C26B7C0}"/>
              </a:ext>
            </a:extLst>
          </p:cNvPr>
          <p:cNvCxnSpPr>
            <a:cxnSpLocks/>
          </p:cNvCxnSpPr>
          <p:nvPr/>
        </p:nvCxnSpPr>
        <p:spPr>
          <a:xfrm>
            <a:off x="9032544" y="2495809"/>
            <a:ext cx="447566" cy="315354"/>
          </a:xfrm>
          <a:prstGeom prst="straightConnector1">
            <a:avLst/>
          </a:prstGeom>
          <a:ln w="38100">
            <a:gradFill>
              <a:gsLst>
                <a:gs pos="34000">
                  <a:srgbClr val="9DCA7C"/>
                </a:gs>
                <a:gs pos="67000">
                  <a:schemeClr val="accent4">
                    <a:lumMod val="40000"/>
                    <a:lumOff val="60000"/>
                  </a:schemeClr>
                </a:gs>
              </a:gsLst>
              <a:lin ang="5400000" scaled="1"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D6409775-1027-7362-FDC4-A1FB378F9039}"/>
              </a:ext>
            </a:extLst>
          </p:cNvPr>
          <p:cNvSpPr txBox="1"/>
          <p:nvPr/>
        </p:nvSpPr>
        <p:spPr>
          <a:xfrm>
            <a:off x="2267575" y="5928620"/>
            <a:ext cx="24266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0070C0"/>
                </a:solidFill>
              </a:rPr>
              <a:t>Signal-Server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FB04B80-F88D-DCBC-2194-B9982AE6D440}"/>
              </a:ext>
            </a:extLst>
          </p:cNvPr>
          <p:cNvSpPr txBox="1"/>
          <p:nvPr/>
        </p:nvSpPr>
        <p:spPr>
          <a:xfrm>
            <a:off x="6159487" y="5897844"/>
            <a:ext cx="28847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0070C0"/>
                </a:solidFill>
              </a:rPr>
              <a:t> </a:t>
            </a:r>
            <a:r>
              <a:rPr lang="en-US" altLang="zh-CN" sz="3200" b="1" dirty="0">
                <a:solidFill>
                  <a:srgbClr val="00B050"/>
                </a:solidFill>
              </a:rPr>
              <a:t>Control-Bridge</a:t>
            </a:r>
            <a:r>
              <a:rPr lang="en-US" altLang="zh-CN" sz="3200" b="1" dirty="0">
                <a:solidFill>
                  <a:srgbClr val="0070C0"/>
                </a:solidFill>
              </a:rPr>
              <a:t> 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A935383-6329-6593-020E-1684795BA70B}"/>
              </a:ext>
            </a:extLst>
          </p:cNvPr>
          <p:cNvSpPr/>
          <p:nvPr/>
        </p:nvSpPr>
        <p:spPr>
          <a:xfrm>
            <a:off x="9397690" y="1639233"/>
            <a:ext cx="2313214" cy="1928268"/>
          </a:xfrm>
          <a:prstGeom prst="rect">
            <a:avLst/>
          </a:prstGeom>
          <a:solidFill>
            <a:schemeClr val="accent4">
              <a:lumMod val="75000"/>
              <a:alpha val="1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7A31DAC-17A1-FE90-C2A4-AC06025928C1}"/>
              </a:ext>
            </a:extLst>
          </p:cNvPr>
          <p:cNvSpPr txBox="1"/>
          <p:nvPr/>
        </p:nvSpPr>
        <p:spPr>
          <a:xfrm>
            <a:off x="9083231" y="1088903"/>
            <a:ext cx="29985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accent4">
                    <a:lumMod val="75000"/>
                  </a:schemeClr>
                </a:solidFill>
              </a:rPr>
              <a:t> Motor-Actuator </a:t>
            </a:r>
            <a:endParaRPr lang="zh-CN" altLang="en-US" sz="3200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729B64-2EB6-D711-DDB3-10AC733D37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BCF619F-B7F5-861C-FD4D-735B7A9784C1}"/>
              </a:ext>
            </a:extLst>
          </p:cNvPr>
          <p:cNvSpPr/>
          <p:nvPr/>
        </p:nvSpPr>
        <p:spPr>
          <a:xfrm>
            <a:off x="-12700" y="2700020"/>
            <a:ext cx="6103620" cy="3155950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1A13F19C-E666-336B-AEF8-16F5BA804DFA}"/>
              </a:ext>
            </a:extLst>
          </p:cNvPr>
          <p:cNvGrpSpPr/>
          <p:nvPr/>
        </p:nvGrpSpPr>
        <p:grpSpPr>
          <a:xfrm>
            <a:off x="4565015" y="-9525"/>
            <a:ext cx="150495" cy="6877050"/>
            <a:chOff x="7189" y="-15"/>
            <a:chExt cx="237" cy="1083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E920E6D6-01AF-229F-785C-2DEB01A99C5E}"/>
                </a:ext>
              </a:extLst>
            </p:cNvPr>
            <p:cNvGrpSpPr/>
            <p:nvPr/>
          </p:nvGrpSpPr>
          <p:grpSpPr>
            <a:xfrm>
              <a:off x="7302" y="-15"/>
              <a:ext cx="11" cy="10830"/>
              <a:chOff x="7302" y="-15"/>
              <a:chExt cx="11" cy="10830"/>
            </a:xfrm>
          </p:grpSpPr>
          <p:cxnSp>
            <p:nvCxnSpPr>
              <p:cNvPr id="3" name="直接连接符 2">
                <a:extLst>
                  <a:ext uri="{FF2B5EF4-FFF2-40B4-BE49-F238E27FC236}">
                    <a16:creationId xmlns:a16="http://schemas.microsoft.com/office/drawing/2014/main" id="{6F0F9734-921D-8C26-CBDB-5EB437C039D6}"/>
                  </a:ext>
                </a:extLst>
              </p:cNvPr>
              <p:cNvCxnSpPr/>
              <p:nvPr/>
            </p:nvCxnSpPr>
            <p:spPr>
              <a:xfrm>
                <a:off x="7313" y="-15"/>
                <a:ext cx="0" cy="10830"/>
              </a:xfrm>
              <a:prstGeom prst="line">
                <a:avLst/>
              </a:prstGeom>
              <a:ln w="28575" cmpd="sng">
                <a:solidFill>
                  <a:schemeClr val="accent2">
                    <a:alpha val="70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直接连接符 3">
                <a:extLst>
                  <a:ext uri="{FF2B5EF4-FFF2-40B4-BE49-F238E27FC236}">
                    <a16:creationId xmlns:a16="http://schemas.microsoft.com/office/drawing/2014/main" id="{E429C6E0-B33E-4027-E6B7-B5B56E78E471}"/>
                  </a:ext>
                </a:extLst>
              </p:cNvPr>
              <p:cNvCxnSpPr/>
              <p:nvPr/>
            </p:nvCxnSpPr>
            <p:spPr>
              <a:xfrm>
                <a:off x="7302" y="4252"/>
                <a:ext cx="11" cy="4969"/>
              </a:xfrm>
              <a:prstGeom prst="line">
                <a:avLst/>
              </a:prstGeom>
              <a:ln w="28575" cmpd="sng">
                <a:solidFill>
                  <a:schemeClr val="bg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539140B8-EABC-94BF-864C-61854794F340}"/>
                </a:ext>
              </a:extLst>
            </p:cNvPr>
            <p:cNvSpPr/>
            <p:nvPr/>
          </p:nvSpPr>
          <p:spPr>
            <a:xfrm>
              <a:off x="7189" y="5658"/>
              <a:ext cx="237" cy="21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B7107423-9712-A933-4DDD-7C6D96F08D68}"/>
              </a:ext>
            </a:extLst>
          </p:cNvPr>
          <p:cNvSpPr txBox="1"/>
          <p:nvPr/>
        </p:nvSpPr>
        <p:spPr>
          <a:xfrm>
            <a:off x="227330" y="3007995"/>
            <a:ext cx="416623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0" b="1" dirty="0">
                <a:solidFill>
                  <a:schemeClr val="bg1"/>
                </a:solidFill>
                <a:latin typeface="Arial" panose="020B0604020202020204" pitchFamily="34" charset="0"/>
                <a:ea typeface="华文细黑" panose="02010600040101010101" charset="-122"/>
              </a:rPr>
              <a:t>02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C41726E-DAF5-2CBB-B3AB-EEF65DB6557A}"/>
              </a:ext>
            </a:extLst>
          </p:cNvPr>
          <p:cNvSpPr txBox="1"/>
          <p:nvPr/>
        </p:nvSpPr>
        <p:spPr>
          <a:xfrm>
            <a:off x="5060587" y="3177331"/>
            <a:ext cx="67456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bg1"/>
                </a:solidFill>
                <a:latin typeface="Poppins SemiBold" panose="02000000000000000000" charset="0"/>
                <a:ea typeface="华文细黑" panose="02010600040101010101" charset="-122"/>
                <a:sym typeface="+mn-ea"/>
              </a:rPr>
              <a:t>Sig</a:t>
            </a:r>
            <a:r>
              <a:rPr lang="en-US" altLang="zh-CN" sz="4800" dirty="0">
                <a:solidFill>
                  <a:srgbClr val="F2A46E"/>
                </a:solidFill>
                <a:latin typeface="Poppins SemiBold" panose="02000000000000000000" charset="0"/>
                <a:ea typeface="华文细黑" panose="02010600040101010101" charset="-122"/>
                <a:sym typeface="+mn-ea"/>
              </a:rPr>
              <a:t>nal-Server</a:t>
            </a:r>
          </a:p>
        </p:txBody>
      </p:sp>
    </p:spTree>
    <p:extLst>
      <p:ext uri="{BB962C8B-B14F-4D97-AF65-F5344CB8AC3E}">
        <p14:creationId xmlns:p14="http://schemas.microsoft.com/office/powerpoint/2010/main" val="3043671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文本框 34"/>
          <p:cNvSpPr txBox="1"/>
          <p:nvPr/>
        </p:nvSpPr>
        <p:spPr>
          <a:xfrm>
            <a:off x="1391197" y="2288168"/>
            <a:ext cx="4922817" cy="2719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rgbClr val="ED7D31"/>
                </a:solidFill>
                <a:latin typeface="Lora" panose="02000503000000020004" charset="0"/>
                <a:ea typeface="华文细黑" panose="02010600040101010101" charset="-122"/>
                <a:sym typeface="+mn-ea"/>
              </a:rPr>
              <a:t>In mobile phone, we use application to control it.</a:t>
            </a:r>
          </a:p>
          <a:p>
            <a:pPr>
              <a:lnSpc>
                <a:spcPct val="120000"/>
              </a:lnSpc>
            </a:pPr>
            <a:endParaRPr lang="en-US" altLang="zh-CN" sz="2400" b="1" dirty="0">
              <a:solidFill>
                <a:srgbClr val="ED7D31"/>
              </a:solidFill>
              <a:latin typeface="Lora" panose="02000503000000020004" charset="0"/>
              <a:ea typeface="华文细黑" panose="02010600040101010101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dirty="0">
                <a:solidFill>
                  <a:srgbClr val="ED7D31"/>
                </a:solidFill>
                <a:latin typeface="Lora" panose="02000503000000020004" charset="0"/>
                <a:ea typeface="华文细黑" panose="02010600040101010101" charset="-122"/>
                <a:sym typeface="+mn-ea"/>
              </a:rPr>
              <a:t>Lights can be controlled with a button, and it’s convenient to debug.</a:t>
            </a:r>
            <a:endParaRPr lang="zh-CN" altLang="en-US" sz="2400" b="1" dirty="0">
              <a:solidFill>
                <a:srgbClr val="ED7D31"/>
              </a:solidFill>
              <a:latin typeface="Lora" panose="02000503000000020004" charset="0"/>
              <a:ea typeface="华文细黑" panose="02010600040101010101" charset="-122"/>
              <a:sym typeface="+mn-ea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B9B874B-0D54-2A35-CEBB-17F79B04A7D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65" b="31874"/>
          <a:stretch/>
        </p:blipFill>
        <p:spPr>
          <a:xfrm>
            <a:off x="7181799" y="1271905"/>
            <a:ext cx="3657333" cy="517398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4B32B9E-63E5-D518-23A9-EDE44208C10D}"/>
              </a:ext>
            </a:extLst>
          </p:cNvPr>
          <p:cNvCxnSpPr/>
          <p:nvPr/>
        </p:nvCxnSpPr>
        <p:spPr>
          <a:xfrm>
            <a:off x="158262" y="1072662"/>
            <a:ext cx="118872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02C6D401-69D1-A20B-6391-F92BF7E26D5C}"/>
              </a:ext>
            </a:extLst>
          </p:cNvPr>
          <p:cNvSpPr txBox="1"/>
          <p:nvPr/>
        </p:nvSpPr>
        <p:spPr>
          <a:xfrm>
            <a:off x="158262" y="157749"/>
            <a:ext cx="11709991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In mobile phone</a:t>
            </a:r>
            <a:endParaRPr lang="zh-CN" altLang="en-US" sz="48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A91EF0-9236-36EE-B839-C237014C13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77D7A76D-2D3B-11C2-00B5-42803D2334BA}"/>
              </a:ext>
            </a:extLst>
          </p:cNvPr>
          <p:cNvCxnSpPr/>
          <p:nvPr/>
        </p:nvCxnSpPr>
        <p:spPr>
          <a:xfrm>
            <a:off x="194626" y="1081460"/>
            <a:ext cx="118872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BA813BB2-3E5F-5A75-98B2-225F3F02638D}"/>
              </a:ext>
            </a:extLst>
          </p:cNvPr>
          <p:cNvSpPr txBox="1"/>
          <p:nvPr/>
        </p:nvSpPr>
        <p:spPr>
          <a:xfrm>
            <a:off x="158261" y="175297"/>
            <a:ext cx="12033739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In mobile phone</a:t>
            </a:r>
            <a:endParaRPr lang="zh-CN" altLang="en-US" sz="48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DB4546A-3622-8DC1-C479-03BEE25499AA}"/>
              </a:ext>
            </a:extLst>
          </p:cNvPr>
          <p:cNvSpPr/>
          <p:nvPr/>
        </p:nvSpPr>
        <p:spPr>
          <a:xfrm>
            <a:off x="1839775" y="1639232"/>
            <a:ext cx="3208294" cy="4289389"/>
          </a:xfrm>
          <a:prstGeom prst="rect">
            <a:avLst/>
          </a:prstGeom>
          <a:solidFill>
            <a:srgbClr val="0070C0">
              <a:alpha val="1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A5E23F9-F316-E8A3-C4AC-B08F85923A50}"/>
              </a:ext>
            </a:extLst>
          </p:cNvPr>
          <p:cNvSpPr/>
          <p:nvPr/>
        </p:nvSpPr>
        <p:spPr>
          <a:xfrm>
            <a:off x="5967015" y="1639232"/>
            <a:ext cx="3208294" cy="4289389"/>
          </a:xfrm>
          <a:prstGeom prst="rect">
            <a:avLst/>
          </a:prstGeom>
          <a:solidFill>
            <a:schemeClr val="accent6">
              <a:lumMod val="50000"/>
              <a:alpha val="10000"/>
            </a:schemeClr>
          </a:solidFill>
          <a:ln>
            <a:solidFill>
              <a:srgbClr val="9DCA7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菱形 8">
            <a:extLst>
              <a:ext uri="{FF2B5EF4-FFF2-40B4-BE49-F238E27FC236}">
                <a16:creationId xmlns:a16="http://schemas.microsoft.com/office/drawing/2014/main" id="{4C04DC8B-B6F8-5F14-6296-652926133107}"/>
              </a:ext>
            </a:extLst>
          </p:cNvPr>
          <p:cNvSpPr/>
          <p:nvPr/>
        </p:nvSpPr>
        <p:spPr>
          <a:xfrm>
            <a:off x="9634847" y="4583047"/>
            <a:ext cx="1968755" cy="1968755"/>
          </a:xfrm>
          <a:prstGeom prst="diamond">
            <a:avLst/>
          </a:prstGeom>
          <a:noFill/>
          <a:ln w="28575">
            <a:solidFill>
              <a:srgbClr val="F2A46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rgbClr val="ED7D31"/>
                </a:solidFill>
              </a:rPr>
              <a:t>Switch!</a:t>
            </a:r>
            <a:endParaRPr lang="zh-CN" altLang="en-US" sz="2000" b="1" dirty="0">
              <a:solidFill>
                <a:srgbClr val="ED7D31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FB159B8-2C2F-3AC2-B9DF-6043C68302FD}"/>
              </a:ext>
            </a:extLst>
          </p:cNvPr>
          <p:cNvSpPr/>
          <p:nvPr/>
        </p:nvSpPr>
        <p:spPr>
          <a:xfrm>
            <a:off x="2086500" y="2776175"/>
            <a:ext cx="2714844" cy="218580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rgbClr val="0070C0"/>
                </a:solidFill>
              </a:rPr>
              <a:t>Application</a:t>
            </a:r>
            <a:endParaRPr lang="zh-CN" altLang="en-US" sz="2400" b="1" dirty="0">
              <a:solidFill>
                <a:srgbClr val="0070C0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9BF17F4-9479-64A3-1FBB-247D5046D65D}"/>
              </a:ext>
            </a:extLst>
          </p:cNvPr>
          <p:cNvSpPr/>
          <p:nvPr/>
        </p:nvSpPr>
        <p:spPr>
          <a:xfrm>
            <a:off x="6239633" y="4209119"/>
            <a:ext cx="1989816" cy="1311876"/>
          </a:xfrm>
          <a:prstGeom prst="rect">
            <a:avLst/>
          </a:prstGeom>
          <a:solidFill>
            <a:srgbClr val="9DCA7C"/>
          </a:solidFill>
          <a:ln>
            <a:solidFill>
              <a:srgbClr val="9DCA7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rgbClr val="00B050"/>
                </a:solidFill>
              </a:rPr>
              <a:t>BLE</a:t>
            </a:r>
            <a:r>
              <a:rPr lang="zh-CN" altLang="en-US" sz="2400" b="1" dirty="0">
                <a:solidFill>
                  <a:srgbClr val="00B050"/>
                </a:solidFill>
              </a:rPr>
              <a:t> </a:t>
            </a:r>
            <a:r>
              <a:rPr lang="en-US" altLang="zh-CN" sz="2400" b="1" dirty="0">
                <a:solidFill>
                  <a:srgbClr val="00B050"/>
                </a:solidFill>
              </a:rPr>
              <a:t>Server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3E0F18-77FE-7B95-9AB4-C069F044DACB}"/>
              </a:ext>
            </a:extLst>
          </p:cNvPr>
          <p:cNvSpPr/>
          <p:nvPr/>
        </p:nvSpPr>
        <p:spPr>
          <a:xfrm>
            <a:off x="6964736" y="1822705"/>
            <a:ext cx="1989816" cy="1311876"/>
          </a:xfrm>
          <a:prstGeom prst="rect">
            <a:avLst/>
          </a:prstGeom>
          <a:solidFill>
            <a:srgbClr val="9DCA7C"/>
          </a:solidFill>
          <a:ln>
            <a:solidFill>
              <a:srgbClr val="9DCA7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rgbClr val="00B050"/>
                </a:solidFill>
              </a:rPr>
              <a:t>Servo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9A4D1AD5-FCC1-ADF7-9D03-F8530A94F470}"/>
              </a:ext>
            </a:extLst>
          </p:cNvPr>
          <p:cNvSpPr/>
          <p:nvPr/>
        </p:nvSpPr>
        <p:spPr>
          <a:xfrm>
            <a:off x="9550927" y="2023314"/>
            <a:ext cx="1989816" cy="131187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accent4">
                    <a:lumMod val="75000"/>
                  </a:schemeClr>
                </a:solidFill>
              </a:rPr>
              <a:t>Motor</a:t>
            </a:r>
          </a:p>
        </p:txBody>
      </p:sp>
      <p:sp>
        <p:nvSpPr>
          <p:cNvPr id="19" name="箭头: 下弧形 18">
            <a:extLst>
              <a:ext uri="{FF2B5EF4-FFF2-40B4-BE49-F238E27FC236}">
                <a16:creationId xmlns:a16="http://schemas.microsoft.com/office/drawing/2014/main" id="{531D9F1D-C0BB-C5B9-5992-3D4495E255A0}"/>
              </a:ext>
            </a:extLst>
          </p:cNvPr>
          <p:cNvSpPr/>
          <p:nvPr/>
        </p:nvSpPr>
        <p:spPr>
          <a:xfrm>
            <a:off x="4626197" y="5612466"/>
            <a:ext cx="1930400" cy="632308"/>
          </a:xfrm>
          <a:prstGeom prst="curvedUpArrow">
            <a:avLst/>
          </a:prstGeom>
          <a:gradFill>
            <a:gsLst>
              <a:gs pos="0">
                <a:srgbClr val="5B9BD5"/>
              </a:gs>
              <a:gs pos="100000">
                <a:srgbClr val="9DCA7C"/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9E914A1-07B9-0073-70A3-52D1CE7D0B7E}"/>
              </a:ext>
            </a:extLst>
          </p:cNvPr>
          <p:cNvSpPr txBox="1"/>
          <p:nvPr/>
        </p:nvSpPr>
        <p:spPr>
          <a:xfrm>
            <a:off x="4524378" y="6249605"/>
            <a:ext cx="2032219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accent2"/>
                </a:solidFill>
                <a:latin typeface="Poppins SemiBold" panose="02000000000000000000" charset="0"/>
                <a:ea typeface="微软雅黑" panose="020B0503020204020204" charset="-122"/>
              </a:rPr>
              <a:t>Bluetooth</a:t>
            </a:r>
            <a:endParaRPr lang="zh-CN" altLang="en-US" sz="2000" b="1" dirty="0">
              <a:solidFill>
                <a:schemeClr val="accent2"/>
              </a:solidFill>
              <a:latin typeface="Poppins SemiBold" panose="02000000000000000000" charset="0"/>
              <a:ea typeface="微软雅黑" panose="020B0503020204020204" charset="-122"/>
            </a:endParaRPr>
          </a:p>
        </p:txBody>
      </p: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ABC3BA82-97AD-34F5-6D35-9FD20112B6F5}"/>
              </a:ext>
            </a:extLst>
          </p:cNvPr>
          <p:cNvCxnSpPr>
            <a:cxnSpLocks/>
          </p:cNvCxnSpPr>
          <p:nvPr/>
        </p:nvCxnSpPr>
        <p:spPr>
          <a:xfrm flipV="1">
            <a:off x="7244081" y="3251430"/>
            <a:ext cx="715563" cy="829733"/>
          </a:xfrm>
          <a:prstGeom prst="straightConnector1">
            <a:avLst/>
          </a:prstGeom>
          <a:ln w="38100">
            <a:solidFill>
              <a:srgbClr val="9DCA7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7CD9EF53-8275-551C-0377-2AED40E46BA2}"/>
              </a:ext>
            </a:extLst>
          </p:cNvPr>
          <p:cNvCxnSpPr>
            <a:cxnSpLocks/>
          </p:cNvCxnSpPr>
          <p:nvPr/>
        </p:nvCxnSpPr>
        <p:spPr>
          <a:xfrm>
            <a:off x="10545835" y="3500408"/>
            <a:ext cx="73389" cy="949326"/>
          </a:xfrm>
          <a:prstGeom prst="straightConnector1">
            <a:avLst/>
          </a:prstGeom>
          <a:ln w="38100">
            <a:gradFill>
              <a:gsLst>
                <a:gs pos="34000">
                  <a:schemeClr val="accent4">
                    <a:lumMod val="40000"/>
                    <a:lumOff val="60000"/>
                  </a:schemeClr>
                </a:gs>
                <a:gs pos="67000">
                  <a:schemeClr val="accent2"/>
                </a:gs>
              </a:gsLst>
              <a:lin ang="5400000" scaled="1"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C8E466BC-A588-BC99-BFB6-3FE1AC316572}"/>
              </a:ext>
            </a:extLst>
          </p:cNvPr>
          <p:cNvCxnSpPr>
            <a:cxnSpLocks/>
          </p:cNvCxnSpPr>
          <p:nvPr/>
        </p:nvCxnSpPr>
        <p:spPr>
          <a:xfrm>
            <a:off x="9032544" y="2495809"/>
            <a:ext cx="447566" cy="315354"/>
          </a:xfrm>
          <a:prstGeom prst="straightConnector1">
            <a:avLst/>
          </a:prstGeom>
          <a:ln w="38100">
            <a:gradFill>
              <a:gsLst>
                <a:gs pos="34000">
                  <a:srgbClr val="9DCA7C"/>
                </a:gs>
                <a:gs pos="67000">
                  <a:schemeClr val="accent4">
                    <a:lumMod val="40000"/>
                    <a:lumOff val="60000"/>
                  </a:schemeClr>
                </a:gs>
              </a:gsLst>
              <a:lin ang="5400000" scaled="1"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94A8B4E-90CC-24A9-CF16-C413A0D43E7D}"/>
              </a:ext>
            </a:extLst>
          </p:cNvPr>
          <p:cNvSpPr txBox="1"/>
          <p:nvPr/>
        </p:nvSpPr>
        <p:spPr>
          <a:xfrm>
            <a:off x="2267575" y="5928620"/>
            <a:ext cx="24266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0070C0"/>
                </a:solidFill>
              </a:rPr>
              <a:t>Signal-Server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70255D3-64B7-4732-CA16-440FB4A8A6E2}"/>
              </a:ext>
            </a:extLst>
          </p:cNvPr>
          <p:cNvSpPr txBox="1"/>
          <p:nvPr/>
        </p:nvSpPr>
        <p:spPr>
          <a:xfrm>
            <a:off x="6159487" y="5897844"/>
            <a:ext cx="28847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0070C0"/>
                </a:solidFill>
              </a:rPr>
              <a:t> </a:t>
            </a:r>
            <a:r>
              <a:rPr lang="en-US" altLang="zh-CN" sz="3200" b="1" dirty="0">
                <a:solidFill>
                  <a:srgbClr val="00B050"/>
                </a:solidFill>
              </a:rPr>
              <a:t>Control-Bridge</a:t>
            </a:r>
            <a:r>
              <a:rPr lang="en-US" altLang="zh-CN" sz="3200" b="1" dirty="0">
                <a:solidFill>
                  <a:srgbClr val="0070C0"/>
                </a:solidFill>
              </a:rPr>
              <a:t> </a:t>
            </a:r>
            <a:endParaRPr lang="zh-CN" altLang="en-US" sz="3200" b="1" dirty="0">
              <a:solidFill>
                <a:srgbClr val="0070C0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BBCEFE4-C21D-C2A3-8DCC-50E920146E26}"/>
              </a:ext>
            </a:extLst>
          </p:cNvPr>
          <p:cNvSpPr/>
          <p:nvPr/>
        </p:nvSpPr>
        <p:spPr>
          <a:xfrm>
            <a:off x="9397690" y="1639233"/>
            <a:ext cx="2313214" cy="1928268"/>
          </a:xfrm>
          <a:prstGeom prst="rect">
            <a:avLst/>
          </a:prstGeom>
          <a:solidFill>
            <a:schemeClr val="accent4">
              <a:lumMod val="75000"/>
              <a:alpha val="1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F1F8330-671E-CD81-199B-C447470D37FD}"/>
              </a:ext>
            </a:extLst>
          </p:cNvPr>
          <p:cNvSpPr txBox="1"/>
          <p:nvPr/>
        </p:nvSpPr>
        <p:spPr>
          <a:xfrm>
            <a:off x="9083231" y="1088903"/>
            <a:ext cx="29985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accent4">
                    <a:lumMod val="75000"/>
                  </a:schemeClr>
                </a:solidFill>
              </a:rPr>
              <a:t> Motor-Actuator </a:t>
            </a:r>
            <a:endParaRPr lang="zh-CN" altLang="en-US" sz="3200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93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1524</TotalTime>
  <Words>375</Words>
  <Application>Microsoft Office PowerPoint</Application>
  <PresentationFormat>宽屏</PresentationFormat>
  <Paragraphs>157</Paragraphs>
  <Slides>26</Slides>
  <Notes>19</Notes>
  <HiddenSlides>0</HiddenSlides>
  <MMClips>4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5" baseType="lpstr">
      <vt:lpstr>等线</vt:lpstr>
      <vt:lpstr>黑体</vt:lpstr>
      <vt:lpstr>华文细黑</vt:lpstr>
      <vt:lpstr>宋体</vt:lpstr>
      <vt:lpstr>微软雅黑</vt:lpstr>
      <vt:lpstr>Arial</vt:lpstr>
      <vt:lpstr>Lora</vt:lpstr>
      <vt:lpstr>Poppins SemiBold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THAN E</cp:lastModifiedBy>
  <cp:revision>26</cp:revision>
  <dcterms:created xsi:type="dcterms:W3CDTF">2018-01-23T12:18:12Z</dcterms:created>
  <dcterms:modified xsi:type="dcterms:W3CDTF">2025-05-19T03:46:12Z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2052-10.1.0.7022</vt:lpwstr>
  </property>
</Properties>
</file>

<file path=docProps/thumbnail.jpeg>
</file>